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nton" pitchFamily="2" charset="77"/>
      <p:regular r:id="rId22"/>
    </p:embeddedFont>
    <p:embeddedFont>
      <p:font typeface="Calibri" panose="020F0502020204030204" pitchFamily="34" charset="0"/>
      <p:regular r:id="rId23"/>
      <p:bold r:id="rId24"/>
      <p:italic r:id="rId25"/>
      <p:boldItalic r:id="rId26"/>
    </p:embeddedFont>
    <p:embeddedFont>
      <p:font typeface="HK Grotesk Pro" pitchFamily="2" charset="77"/>
      <p:regular r:id="rId27"/>
    </p:embeddedFont>
    <p:embeddedFont>
      <p:font typeface="HK Grotesk Pro Bold" pitchFamily="2" charset="77"/>
      <p:regular r:id="rId28"/>
      <p:bold r:id="rId29"/>
    </p:embeddedFont>
    <p:embeddedFont>
      <p:font typeface="HK Grotesk Pro Medium" pitchFamily="2" charset="77"/>
      <p:regular r:id="rId30"/>
    </p:embeddedFont>
    <p:embeddedFont>
      <p:font typeface="HK Grotesk Pro Medium Italics" pitchFamily="2" charset="77"/>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sv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www.grandviewresearch.com/industry-analysis/industrial-hemp-market"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 y="0"/>
            <a:ext cx="18364200" cy="10401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9012" b="-4320"/>
            </a:stretch>
          </a:blipFill>
        </p:spPr>
        <p:txBody>
          <a:bodyPr/>
          <a:lstStyle/>
          <a:p>
            <a:endParaRPr lang="en-US"/>
          </a:p>
        </p:txBody>
      </p:sp>
      <p:grpSp>
        <p:nvGrpSpPr>
          <p:cNvPr id="3" name="Group 3"/>
          <p:cNvGrpSpPr/>
          <p:nvPr/>
        </p:nvGrpSpPr>
        <p:grpSpPr>
          <a:xfrm>
            <a:off x="-304210" y="4596695"/>
            <a:ext cx="15398319" cy="5096820"/>
            <a:chOff x="0" y="0"/>
            <a:chExt cx="4055524" cy="1342372"/>
          </a:xfrm>
        </p:grpSpPr>
        <p:sp>
          <p:nvSpPr>
            <p:cNvPr id="4" name="Freeform 4"/>
            <p:cNvSpPr/>
            <p:nvPr/>
          </p:nvSpPr>
          <p:spPr>
            <a:xfrm>
              <a:off x="0" y="0"/>
              <a:ext cx="4055524" cy="1342372"/>
            </a:xfrm>
            <a:custGeom>
              <a:avLst/>
              <a:gdLst/>
              <a:ahLst/>
              <a:cxnLst/>
              <a:rect l="l" t="t" r="r" b="b"/>
              <a:pathLst>
                <a:path w="4055524" h="1342372">
                  <a:moveTo>
                    <a:pt x="0" y="0"/>
                  </a:moveTo>
                  <a:lnTo>
                    <a:pt x="4055524" y="0"/>
                  </a:lnTo>
                  <a:lnTo>
                    <a:pt x="4055524" y="1342372"/>
                  </a:lnTo>
                  <a:lnTo>
                    <a:pt x="0" y="1342372"/>
                  </a:lnTo>
                  <a:close/>
                </a:path>
              </a:pathLst>
            </a:custGeom>
            <a:solidFill>
              <a:srgbClr val="1E7042">
                <a:alpha val="89804"/>
              </a:srgbClr>
            </a:solidFill>
          </p:spPr>
          <p:txBody>
            <a:bodyPr/>
            <a:lstStyle/>
            <a:p>
              <a:endParaRPr lang="en-US"/>
            </a:p>
          </p:txBody>
        </p:sp>
        <p:sp>
          <p:nvSpPr>
            <p:cNvPr id="5" name="TextBox 5"/>
            <p:cNvSpPr txBox="1"/>
            <p:nvPr/>
          </p:nvSpPr>
          <p:spPr>
            <a:xfrm>
              <a:off x="0" y="-38100"/>
              <a:ext cx="4055524" cy="1380472"/>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rot="-1199392">
            <a:off x="-4855332" y="2744142"/>
            <a:ext cx="16883865" cy="9539384"/>
          </a:xfrm>
          <a:custGeom>
            <a:avLst/>
            <a:gdLst/>
            <a:ahLst/>
            <a:cxnLst/>
            <a:rect l="l" t="t" r="r" b="b"/>
            <a:pathLst>
              <a:path w="16883865" h="9539384">
                <a:moveTo>
                  <a:pt x="0" y="0"/>
                </a:moveTo>
                <a:lnTo>
                  <a:pt x="16883865" y="0"/>
                </a:lnTo>
                <a:lnTo>
                  <a:pt x="16883865" y="9539384"/>
                </a:lnTo>
                <a:lnTo>
                  <a:pt x="0" y="9539384"/>
                </a:lnTo>
                <a:lnTo>
                  <a:pt x="0" y="0"/>
                </a:lnTo>
                <a:close/>
              </a:path>
            </a:pathLst>
          </a:custGeom>
          <a:blipFill>
            <a:blip r:embed="rId3">
              <a:alphaModFix amt="10999"/>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732444" y="5069890"/>
            <a:ext cx="122392" cy="429165"/>
            <a:chOff x="0" y="0"/>
            <a:chExt cx="159850" cy="560512"/>
          </a:xfrm>
        </p:grpSpPr>
        <p:sp>
          <p:nvSpPr>
            <p:cNvPr id="8" name="Freeform 8"/>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9" name="TextBox 9"/>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10" name="Freeform 10"/>
          <p:cNvSpPr/>
          <p:nvPr/>
        </p:nvSpPr>
        <p:spPr>
          <a:xfrm>
            <a:off x="1491104" y="145592"/>
            <a:ext cx="4190993" cy="4190993"/>
          </a:xfrm>
          <a:custGeom>
            <a:avLst/>
            <a:gdLst/>
            <a:ahLst/>
            <a:cxnLst/>
            <a:rect l="l" t="t" r="r" b="b"/>
            <a:pathLst>
              <a:path w="4190993" h="4190993">
                <a:moveTo>
                  <a:pt x="0" y="0"/>
                </a:moveTo>
                <a:lnTo>
                  <a:pt x="4190993" y="0"/>
                </a:lnTo>
                <a:lnTo>
                  <a:pt x="4190993" y="4190993"/>
                </a:lnTo>
                <a:lnTo>
                  <a:pt x="0" y="4190993"/>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2122693" y="4946029"/>
            <a:ext cx="10501978" cy="705461"/>
          </a:xfrm>
          <a:prstGeom prst="rect">
            <a:avLst/>
          </a:prstGeom>
        </p:spPr>
        <p:txBody>
          <a:bodyPr lIns="0" tIns="0" rIns="0" bIns="0" rtlCol="0" anchor="t">
            <a:spAutoFit/>
          </a:bodyPr>
          <a:lstStyle/>
          <a:p>
            <a:pPr>
              <a:lnSpc>
                <a:spcPts val="5741"/>
              </a:lnSpc>
              <a:spcBef>
                <a:spcPct val="0"/>
              </a:spcBef>
            </a:pPr>
            <a:r>
              <a:rPr lang="en-US" sz="4100">
                <a:solidFill>
                  <a:srgbClr val="FAFAFA"/>
                </a:solidFill>
                <a:latin typeface="HK Grotesk Pro Medium"/>
              </a:rPr>
              <a:t>Company Name if no logo or unclear in logo</a:t>
            </a:r>
          </a:p>
        </p:txBody>
      </p:sp>
      <p:sp>
        <p:nvSpPr>
          <p:cNvPr id="12" name="TextBox 12"/>
          <p:cNvSpPr txBox="1"/>
          <p:nvPr/>
        </p:nvSpPr>
        <p:spPr>
          <a:xfrm>
            <a:off x="1741969" y="8950890"/>
            <a:ext cx="4474471" cy="431800"/>
          </a:xfrm>
          <a:prstGeom prst="rect">
            <a:avLst/>
          </a:prstGeom>
        </p:spPr>
        <p:txBody>
          <a:bodyPr lIns="0" tIns="0" rIns="0" bIns="0" rtlCol="0" anchor="t">
            <a:spAutoFit/>
          </a:bodyPr>
          <a:lstStyle/>
          <a:p>
            <a:pPr>
              <a:lnSpc>
                <a:spcPts val="3500"/>
              </a:lnSpc>
              <a:spcBef>
                <a:spcPct val="0"/>
              </a:spcBef>
            </a:pPr>
            <a:r>
              <a:rPr lang="en-US" sz="2500">
                <a:solidFill>
                  <a:srgbClr val="FFFFFF"/>
                </a:solidFill>
                <a:latin typeface="HK Grotesk Pro Bold"/>
              </a:rPr>
              <a:t>www.yourcompany.com</a:t>
            </a:r>
          </a:p>
        </p:txBody>
      </p:sp>
      <p:sp>
        <p:nvSpPr>
          <p:cNvPr id="13" name="TextBox 13"/>
          <p:cNvSpPr txBox="1"/>
          <p:nvPr/>
        </p:nvSpPr>
        <p:spPr>
          <a:xfrm>
            <a:off x="1741969" y="8200979"/>
            <a:ext cx="10096653" cy="705461"/>
          </a:xfrm>
          <a:prstGeom prst="rect">
            <a:avLst/>
          </a:prstGeom>
        </p:spPr>
        <p:txBody>
          <a:bodyPr lIns="0" tIns="0" rIns="0" bIns="0" rtlCol="0" anchor="t">
            <a:spAutoFit/>
          </a:bodyPr>
          <a:lstStyle/>
          <a:p>
            <a:pPr>
              <a:lnSpc>
                <a:spcPts val="5741"/>
              </a:lnSpc>
              <a:spcBef>
                <a:spcPct val="0"/>
              </a:spcBef>
            </a:pPr>
            <a:r>
              <a:rPr lang="en-US" sz="4100">
                <a:solidFill>
                  <a:srgbClr val="FAFAFA"/>
                </a:solidFill>
                <a:latin typeface="HK Grotesk Pro Bold"/>
              </a:rPr>
              <a:t>Investor Deck (Date/Quarter Optional)</a:t>
            </a:r>
          </a:p>
        </p:txBody>
      </p:sp>
      <p:sp>
        <p:nvSpPr>
          <p:cNvPr id="14" name="TextBox 14"/>
          <p:cNvSpPr txBox="1"/>
          <p:nvPr/>
        </p:nvSpPr>
        <p:spPr>
          <a:xfrm>
            <a:off x="1741969" y="6033674"/>
            <a:ext cx="12589101" cy="2118496"/>
          </a:xfrm>
          <a:prstGeom prst="rect">
            <a:avLst/>
          </a:prstGeom>
        </p:spPr>
        <p:txBody>
          <a:bodyPr lIns="0" tIns="0" rIns="0" bIns="0" rtlCol="0" anchor="t">
            <a:spAutoFit/>
          </a:bodyPr>
          <a:lstStyle/>
          <a:p>
            <a:pPr>
              <a:lnSpc>
                <a:spcPts val="8099"/>
              </a:lnSpc>
            </a:pPr>
            <a:r>
              <a:rPr lang="en-US" sz="8900">
                <a:solidFill>
                  <a:srgbClr val="FAFAFA"/>
                </a:solidFill>
                <a:latin typeface="HK Grotesk Pro Bold"/>
              </a:rPr>
              <a:t>Succinct Description, Tagline or Call-to-Action </a:t>
            </a:r>
          </a:p>
        </p:txBody>
      </p:sp>
      <p:sp>
        <p:nvSpPr>
          <p:cNvPr id="15" name="TextBox 15"/>
          <p:cNvSpPr txBox="1"/>
          <p:nvPr/>
        </p:nvSpPr>
        <p:spPr>
          <a:xfrm>
            <a:off x="6790295" y="931974"/>
            <a:ext cx="11106827" cy="323215"/>
          </a:xfrm>
          <a:prstGeom prst="rect">
            <a:avLst/>
          </a:prstGeom>
        </p:spPr>
        <p:txBody>
          <a:bodyPr lIns="0" tIns="0" rIns="0" bIns="0" rtlCol="0" anchor="t">
            <a:spAutoFit/>
          </a:bodyPr>
          <a:lstStyle/>
          <a:p>
            <a:pPr>
              <a:lnSpc>
                <a:spcPts val="2659"/>
              </a:lnSpc>
              <a:spcBef>
                <a:spcPct val="0"/>
              </a:spcBef>
            </a:pPr>
            <a:r>
              <a:rPr lang="en-US" sz="1899">
                <a:solidFill>
                  <a:srgbClr val="FF3131"/>
                </a:solidFill>
                <a:latin typeface="HK Grotesk Pro Bold"/>
              </a:rPr>
              <a:t>Images are suggestions only. Find and use your own images to differentiate your pitch. DELETE NOTE.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585396" y="2294143"/>
            <a:ext cx="122392" cy="429165"/>
            <a:chOff x="0" y="0"/>
            <a:chExt cx="159850" cy="560512"/>
          </a:xfrm>
        </p:grpSpPr>
        <p:sp>
          <p:nvSpPr>
            <p:cNvPr id="3" name="Freeform 3"/>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4" name="TextBox 4"/>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585396" y="5405439"/>
            <a:ext cx="8736155" cy="311594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Whatever your hemp-based business is, it’s solving a problem related to global warming, resource scarcity, environmental damage or all of the above. If you’re processing, you’re doing so because there’s more demand for industrial hemp than supply. If you’re making hemp nonwoven wet wipes, you’re doing so because plastic wet wipes are clogging city sewers and piling up in landfills at an alarming rate. If you’re dehulling hemp seed you’re doing so because of the urgent global need to shift to plant-based proteins, etc.,.</a:t>
            </a:r>
          </a:p>
        </p:txBody>
      </p:sp>
      <p:sp>
        <p:nvSpPr>
          <p:cNvPr id="6" name="TextBox 6"/>
          <p:cNvSpPr txBox="1"/>
          <p:nvPr/>
        </p:nvSpPr>
        <p:spPr>
          <a:xfrm>
            <a:off x="1585396" y="3239523"/>
            <a:ext cx="7558604" cy="1862583"/>
          </a:xfrm>
          <a:prstGeom prst="rect">
            <a:avLst/>
          </a:prstGeom>
        </p:spPr>
        <p:txBody>
          <a:bodyPr lIns="0" tIns="0" rIns="0" bIns="0" rtlCol="0" anchor="t">
            <a:spAutoFit/>
          </a:bodyPr>
          <a:lstStyle/>
          <a:p>
            <a:pPr>
              <a:lnSpc>
                <a:spcPts val="4880"/>
              </a:lnSpc>
            </a:pPr>
            <a:r>
              <a:rPr lang="en-US" sz="4100">
                <a:solidFill>
                  <a:srgbClr val="358F5C"/>
                </a:solidFill>
                <a:latin typeface="HK Grotesk Pro Bold"/>
              </a:rPr>
              <a:t>There’s no longer enough _____ in the world to satisfy global demand for _____</a:t>
            </a:r>
          </a:p>
        </p:txBody>
      </p:sp>
      <p:sp>
        <p:nvSpPr>
          <p:cNvPr id="7" name="TextBox 7"/>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Problem</a:t>
            </a:r>
          </a:p>
        </p:txBody>
      </p:sp>
      <p:sp>
        <p:nvSpPr>
          <p:cNvPr id="8" name="Freeform 8"/>
          <p:cNvSpPr/>
          <p:nvPr/>
        </p:nvSpPr>
        <p:spPr>
          <a:xfrm rot="-1199392">
            <a:off x="5173522"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0613003" y="229414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l="-21918" r="-28175"/>
            </a:stretch>
          </a:blipFill>
        </p:spPr>
        <p:txBody>
          <a:bodyPr/>
          <a:lstStyle/>
          <a:p>
            <a:endParaRPr lang="en-US"/>
          </a:p>
        </p:txBody>
      </p:sp>
      <p:grpSp>
        <p:nvGrpSpPr>
          <p:cNvPr id="10" name="Group 10"/>
          <p:cNvGrpSpPr/>
          <p:nvPr/>
        </p:nvGrpSpPr>
        <p:grpSpPr>
          <a:xfrm>
            <a:off x="1592900" y="9258300"/>
            <a:ext cx="12409014" cy="729299"/>
            <a:chOff x="0" y="0"/>
            <a:chExt cx="16545353" cy="972398"/>
          </a:xfrm>
        </p:grpSpPr>
        <p:sp>
          <p:nvSpPr>
            <p:cNvPr id="11" name="AutoShape 11"/>
            <p:cNvSpPr/>
            <p:nvPr/>
          </p:nvSpPr>
          <p:spPr>
            <a:xfrm>
              <a:off x="3607178" y="218015"/>
              <a:ext cx="6870121" cy="11853"/>
            </a:xfrm>
            <a:prstGeom prst="line">
              <a:avLst/>
            </a:prstGeom>
            <a:ln w="12700" cap="flat">
              <a:solidFill>
                <a:srgbClr val="000000"/>
              </a:solidFill>
              <a:prstDash val="solid"/>
              <a:headEnd type="none" w="sm" len="sm"/>
              <a:tailEnd type="none" w="sm" len="sm"/>
            </a:ln>
          </p:spPr>
          <p:txBody>
            <a:bodyPr/>
            <a:lstStyle/>
            <a:p>
              <a:endParaRPr lang="en-US"/>
            </a:p>
          </p:txBody>
        </p:sp>
        <p:sp>
          <p:nvSpPr>
            <p:cNvPr id="12" name="AutoShape 12"/>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13" name="TextBox 13"/>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4" name="TextBox 14"/>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5" name="TextBox 15"/>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09</a:t>
              </a:r>
            </a:p>
          </p:txBody>
        </p:sp>
      </p:grpSp>
      <p:sp>
        <p:nvSpPr>
          <p:cNvPr id="16" name="TextBox 16"/>
          <p:cNvSpPr txBox="1"/>
          <p:nvPr/>
        </p:nvSpPr>
        <p:spPr>
          <a:xfrm>
            <a:off x="10789394" y="8664259"/>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
        <p:nvSpPr>
          <p:cNvPr id="17" name="Freeform 17"/>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8" y="2294143"/>
            <a:ext cx="7786431" cy="8229600"/>
          </a:xfrm>
          <a:custGeom>
            <a:avLst/>
            <a:gdLst/>
            <a:ahLst/>
            <a:cxnLst/>
            <a:rect l="l" t="t" r="r" b="b"/>
            <a:pathLst>
              <a:path w="7786431" h="8229600">
                <a:moveTo>
                  <a:pt x="0" y="0"/>
                </a:moveTo>
                <a:lnTo>
                  <a:pt x="7786431" y="0"/>
                </a:lnTo>
                <a:lnTo>
                  <a:pt x="7786431" y="8229600"/>
                </a:lnTo>
                <a:lnTo>
                  <a:pt x="0" y="8229600"/>
                </a:lnTo>
                <a:lnTo>
                  <a:pt x="0" y="0"/>
                </a:lnTo>
                <a:close/>
              </a:path>
            </a:pathLst>
          </a:custGeom>
          <a:blipFill>
            <a:blip r:embed="rId4"/>
            <a:stretch>
              <a:fillRect l="-26144" r="-32194"/>
            </a:stretch>
          </a:blipFill>
        </p:spPr>
        <p:txBody>
          <a:bodyPr/>
          <a:lstStyle/>
          <a:p>
            <a:endParaRPr lang="en-US"/>
          </a:p>
        </p:txBody>
      </p:sp>
      <p:sp>
        <p:nvSpPr>
          <p:cNvPr id="4" name="Freeform 4"/>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8366166" y="2294143"/>
            <a:ext cx="122392" cy="429165"/>
            <a:chOff x="0" y="0"/>
            <a:chExt cx="159850" cy="560512"/>
          </a:xfrm>
        </p:grpSpPr>
        <p:sp>
          <p:nvSpPr>
            <p:cNvPr id="6" name="Freeform 6"/>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7" name="TextBox 7"/>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8" name="TextBox 8"/>
          <p:cNvSpPr txBox="1"/>
          <p:nvPr/>
        </p:nvSpPr>
        <p:spPr>
          <a:xfrm>
            <a:off x="8366166" y="3197375"/>
            <a:ext cx="9051568" cy="1732799"/>
          </a:xfrm>
          <a:prstGeom prst="rect">
            <a:avLst/>
          </a:prstGeom>
        </p:spPr>
        <p:txBody>
          <a:bodyPr lIns="0" tIns="0" rIns="0" bIns="0" rtlCol="0" anchor="t">
            <a:spAutoFit/>
          </a:bodyPr>
          <a:lstStyle/>
          <a:p>
            <a:pPr>
              <a:lnSpc>
                <a:spcPts val="4552"/>
              </a:lnSpc>
            </a:pPr>
            <a:r>
              <a:rPr lang="en-US" sz="4100">
                <a:solidFill>
                  <a:srgbClr val="358F5C"/>
                </a:solidFill>
                <a:latin typeface="HK Grotesk Pro Bold"/>
              </a:rPr>
              <a:t>Your Company’s product or service makes ____ without using ____, thereby solving the problem  </a:t>
            </a:r>
          </a:p>
        </p:txBody>
      </p:sp>
      <p:sp>
        <p:nvSpPr>
          <p:cNvPr id="9" name="TextBox 9"/>
          <p:cNvSpPr txBox="1"/>
          <p:nvPr/>
        </p:nvSpPr>
        <p:spPr>
          <a:xfrm>
            <a:off x="8366166" y="5105400"/>
            <a:ext cx="8736155" cy="3710568"/>
          </a:xfrm>
          <a:prstGeom prst="rect">
            <a:avLst/>
          </a:prstGeom>
        </p:spPr>
        <p:txBody>
          <a:bodyPr lIns="0" tIns="0" rIns="0" bIns="0" rtlCol="0" anchor="t">
            <a:spAutoFit/>
          </a:bodyPr>
          <a:lstStyle/>
          <a:p>
            <a:pPr>
              <a:lnSpc>
                <a:spcPts val="2904"/>
              </a:lnSpc>
            </a:pPr>
            <a:r>
              <a:rPr lang="en-US" sz="2200" dirty="0">
                <a:solidFill>
                  <a:srgbClr val="0D0A1E"/>
                </a:solidFill>
                <a:latin typeface="HK Grotesk Pro Medium"/>
              </a:rPr>
              <a:t>Typically, new products or services succeed because they solve a real problem in an affordable way, and the existence and importance of the product can be effectively communicated to the consumer segment most likely to buy the product. The paragraph should express what a “no-brainer” your product is.</a:t>
            </a:r>
          </a:p>
          <a:p>
            <a:pPr>
              <a:lnSpc>
                <a:spcPts val="2904"/>
              </a:lnSpc>
            </a:pPr>
            <a:endParaRPr lang="en-US" sz="2200" dirty="0">
              <a:solidFill>
                <a:srgbClr val="0D0A1E"/>
              </a:solidFill>
              <a:latin typeface="HK Grotesk Pro Medium"/>
            </a:endParaRPr>
          </a:p>
          <a:p>
            <a:pPr>
              <a:lnSpc>
                <a:spcPts val="2904"/>
              </a:lnSpc>
            </a:pPr>
            <a:r>
              <a:rPr lang="en-US" sz="2200" dirty="0">
                <a:solidFill>
                  <a:srgbClr val="0D0A1E"/>
                </a:solidFill>
                <a:latin typeface="HK Grotesk Pro Medium"/>
              </a:rPr>
              <a:t>Why does this slide look different? People get bored easily. It’s important to add some visual variation within your presentation. This suggestion is basic — flex your mental design muscles and see where your creativity takes you!</a:t>
            </a:r>
          </a:p>
        </p:txBody>
      </p:sp>
      <p:sp>
        <p:nvSpPr>
          <p:cNvPr id="10" name="TextBox 10"/>
          <p:cNvSpPr txBox="1"/>
          <p:nvPr/>
        </p:nvSpPr>
        <p:spPr>
          <a:xfrm>
            <a:off x="8661029" y="2069624"/>
            <a:ext cx="55476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Solution</a:t>
            </a:r>
          </a:p>
        </p:txBody>
      </p:sp>
      <p:sp>
        <p:nvSpPr>
          <p:cNvPr id="11" name="AutoShape 11"/>
          <p:cNvSpPr/>
          <p:nvPr/>
        </p:nvSpPr>
        <p:spPr>
          <a:xfrm flipV="1">
            <a:off x="11071550" y="9421811"/>
            <a:ext cx="6341934" cy="0"/>
          </a:xfrm>
          <a:prstGeom prst="line">
            <a:avLst/>
          </a:prstGeom>
          <a:ln w="9525" cap="flat">
            <a:solidFill>
              <a:srgbClr val="000000"/>
            </a:solidFill>
            <a:prstDash val="solid"/>
            <a:headEnd type="none" w="sm" len="sm"/>
            <a:tailEnd type="none" w="sm" len="sm"/>
          </a:ln>
        </p:spPr>
        <p:txBody>
          <a:bodyPr/>
          <a:lstStyle/>
          <a:p>
            <a:endParaRPr lang="en-US"/>
          </a:p>
        </p:txBody>
      </p:sp>
      <p:sp>
        <p:nvSpPr>
          <p:cNvPr id="12" name="AutoShape 12"/>
          <p:cNvSpPr/>
          <p:nvPr/>
        </p:nvSpPr>
        <p:spPr>
          <a:xfrm>
            <a:off x="8766653"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13" name="TextBox 13"/>
          <p:cNvSpPr txBox="1"/>
          <p:nvPr/>
        </p:nvSpPr>
        <p:spPr>
          <a:xfrm>
            <a:off x="8747603"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4" name="TextBox 14"/>
          <p:cNvSpPr txBox="1"/>
          <p:nvPr/>
        </p:nvSpPr>
        <p:spPr>
          <a:xfrm>
            <a:off x="8902347"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5" name="TextBox 15"/>
          <p:cNvSpPr txBox="1"/>
          <p:nvPr/>
        </p:nvSpPr>
        <p:spPr>
          <a:xfrm>
            <a:off x="8366166"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10</a:t>
            </a:r>
          </a:p>
        </p:txBody>
      </p:sp>
      <p:sp>
        <p:nvSpPr>
          <p:cNvPr id="16" name="TextBox 16"/>
          <p:cNvSpPr txBox="1"/>
          <p:nvPr/>
        </p:nvSpPr>
        <p:spPr>
          <a:xfrm>
            <a:off x="4132191" y="8745854"/>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585396" y="1637030"/>
            <a:ext cx="6402730" cy="7411720"/>
          </a:xfrm>
          <a:prstGeom prst="rect">
            <a:avLst/>
          </a:prstGeom>
        </p:spPr>
        <p:txBody>
          <a:bodyPr lIns="0" tIns="0" rIns="0" bIns="0" rtlCol="0" anchor="t">
            <a:spAutoFit/>
          </a:bodyPr>
          <a:lstStyle/>
          <a:p>
            <a:pPr>
              <a:lnSpc>
                <a:spcPts val="3080"/>
              </a:lnSpc>
            </a:pPr>
            <a:r>
              <a:rPr lang="en-US" sz="2200">
                <a:solidFill>
                  <a:srgbClr val="0D0A1E"/>
                </a:solidFill>
                <a:latin typeface="HK Grotesk Pro Medium"/>
              </a:rPr>
              <a:t>Use verifiable data, tables, images or a combination of all three to support your argument that the problem you’re solving for exists. </a:t>
            </a:r>
          </a:p>
          <a:p>
            <a:pPr>
              <a:lnSpc>
                <a:spcPts val="3080"/>
              </a:lnSpc>
            </a:pPr>
            <a:endParaRPr lang="en-US" sz="2200">
              <a:solidFill>
                <a:srgbClr val="0D0A1E"/>
              </a:solidFill>
              <a:latin typeface="HK Grotesk Pro Medium"/>
            </a:endParaRPr>
          </a:p>
          <a:p>
            <a:pPr>
              <a:lnSpc>
                <a:spcPts val="3080"/>
              </a:lnSpc>
            </a:pPr>
            <a:r>
              <a:rPr lang="en-US" sz="2200">
                <a:solidFill>
                  <a:srgbClr val="0D0A1E"/>
                </a:solidFill>
                <a:latin typeface="HK Grotesk Pro Medium"/>
              </a:rPr>
              <a:t>Classic business plans usually address </a:t>
            </a:r>
            <a:r>
              <a:rPr lang="en-US" sz="2200">
                <a:solidFill>
                  <a:srgbClr val="0D0A1E"/>
                </a:solidFill>
                <a:latin typeface="HK Grotesk Pro Bold"/>
              </a:rPr>
              <a:t>TAM</a:t>
            </a:r>
            <a:r>
              <a:rPr lang="en-US" sz="2200">
                <a:solidFill>
                  <a:srgbClr val="0D0A1E"/>
                </a:solidFill>
                <a:latin typeface="HK Grotesk Pro Medium"/>
              </a:rPr>
              <a:t> (total addressable market), </a:t>
            </a:r>
            <a:r>
              <a:rPr lang="en-US" sz="2200">
                <a:solidFill>
                  <a:srgbClr val="0D0A1E"/>
                </a:solidFill>
                <a:latin typeface="HK Grotesk Pro Bold"/>
              </a:rPr>
              <a:t>SAM</a:t>
            </a:r>
            <a:r>
              <a:rPr lang="en-US" sz="2200">
                <a:solidFill>
                  <a:srgbClr val="0D0A1E"/>
                </a:solidFill>
                <a:latin typeface="HK Grotesk Pro Medium"/>
              </a:rPr>
              <a:t> (serviceable addressable market), and </a:t>
            </a:r>
            <a:r>
              <a:rPr lang="en-US" sz="2200">
                <a:solidFill>
                  <a:srgbClr val="0D0A1E"/>
                </a:solidFill>
                <a:latin typeface="HK Grotesk Pro Bold"/>
              </a:rPr>
              <a:t>SOM</a:t>
            </a:r>
            <a:r>
              <a:rPr lang="en-US" sz="2200">
                <a:solidFill>
                  <a:srgbClr val="0D0A1E"/>
                </a:solidFill>
                <a:latin typeface="HK Grotesk Pro Medium"/>
              </a:rPr>
              <a:t> (servicable obtainable market). TAM is the total market demand for a product or service. SAM is the segment of the TAM targeted by your products and services which is within your geographical reach. SOM is the portion of SAM that you can capture.</a:t>
            </a:r>
          </a:p>
          <a:p>
            <a:pPr>
              <a:lnSpc>
                <a:spcPts val="3080"/>
              </a:lnSpc>
            </a:pPr>
            <a:endParaRPr lang="en-US" sz="2200">
              <a:solidFill>
                <a:srgbClr val="0D0A1E"/>
              </a:solidFill>
              <a:latin typeface="HK Grotesk Pro Medium"/>
            </a:endParaRPr>
          </a:p>
          <a:p>
            <a:pPr>
              <a:lnSpc>
                <a:spcPts val="3080"/>
              </a:lnSpc>
            </a:pPr>
            <a:r>
              <a:rPr lang="en-US" sz="2200">
                <a:solidFill>
                  <a:srgbClr val="0D0A1E"/>
                </a:solidFill>
                <a:latin typeface="HK Grotesk Pro Medium"/>
              </a:rPr>
              <a:t>This is very “by the book,” and you can express this in a variety of ways, but it is important to show that you have deeply researched your market and can confidently express what share of it you aim to capture.</a:t>
            </a:r>
          </a:p>
          <a:p>
            <a:pPr>
              <a:lnSpc>
                <a:spcPts val="3080"/>
              </a:lnSpc>
              <a:spcBef>
                <a:spcPct val="0"/>
              </a:spcBef>
            </a:pPr>
            <a:endParaRPr lang="en-US" sz="2200">
              <a:solidFill>
                <a:srgbClr val="0D0A1E"/>
              </a:solidFill>
              <a:latin typeface="HK Grotesk Pro Medium"/>
            </a:endParaRPr>
          </a:p>
        </p:txBody>
      </p:sp>
      <p:sp>
        <p:nvSpPr>
          <p:cNvPr id="3" name="Freeform 3"/>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8873828" y="940005"/>
            <a:ext cx="7769826" cy="776982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D167"/>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11015408" y="5223166"/>
            <a:ext cx="3486665" cy="34866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A66E"/>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grpSp>
        <p:nvGrpSpPr>
          <p:cNvPr id="11" name="Group 11"/>
          <p:cNvGrpSpPr/>
          <p:nvPr/>
        </p:nvGrpSpPr>
        <p:grpSpPr>
          <a:xfrm>
            <a:off x="11875190" y="6988147"/>
            <a:ext cx="1721684" cy="172168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704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520"/>
                </a:lnSpc>
              </a:pPr>
              <a:endParaRPr/>
            </a:p>
          </p:txBody>
        </p:sp>
      </p:grpSp>
      <p:sp>
        <p:nvSpPr>
          <p:cNvPr id="14" name="TextBox 14"/>
          <p:cNvSpPr txBox="1"/>
          <p:nvPr/>
        </p:nvSpPr>
        <p:spPr>
          <a:xfrm>
            <a:off x="11336134" y="2661167"/>
            <a:ext cx="2845214" cy="1415161"/>
          </a:xfrm>
          <a:prstGeom prst="rect">
            <a:avLst/>
          </a:prstGeom>
        </p:spPr>
        <p:txBody>
          <a:bodyPr lIns="0" tIns="0" rIns="0" bIns="0" rtlCol="0" anchor="t">
            <a:spAutoFit/>
          </a:bodyPr>
          <a:lstStyle/>
          <a:p>
            <a:pPr algn="ctr">
              <a:lnSpc>
                <a:spcPts val="6830"/>
              </a:lnSpc>
            </a:pPr>
            <a:r>
              <a:rPr lang="en-US" sz="6098">
                <a:solidFill>
                  <a:srgbClr val="000000"/>
                </a:solidFill>
                <a:latin typeface="HK Grotesk Pro Bold"/>
              </a:rPr>
              <a:t>TAM</a:t>
            </a:r>
          </a:p>
          <a:p>
            <a:pPr algn="ctr">
              <a:lnSpc>
                <a:spcPts val="4331"/>
              </a:lnSpc>
            </a:pPr>
            <a:r>
              <a:rPr lang="en-US" sz="3867">
                <a:solidFill>
                  <a:srgbClr val="000000"/>
                </a:solidFill>
                <a:latin typeface="HK Grotesk Pro Bold"/>
              </a:rPr>
              <a:t>$5 BILLION</a:t>
            </a:r>
          </a:p>
        </p:txBody>
      </p:sp>
      <p:sp>
        <p:nvSpPr>
          <p:cNvPr id="15" name="TextBox 15"/>
          <p:cNvSpPr txBox="1"/>
          <p:nvPr/>
        </p:nvSpPr>
        <p:spPr>
          <a:xfrm>
            <a:off x="11647879" y="5724343"/>
            <a:ext cx="2221724" cy="948436"/>
          </a:xfrm>
          <a:prstGeom prst="rect">
            <a:avLst/>
          </a:prstGeom>
        </p:spPr>
        <p:txBody>
          <a:bodyPr lIns="0" tIns="0" rIns="0" bIns="0" rtlCol="0" anchor="t">
            <a:spAutoFit/>
          </a:bodyPr>
          <a:lstStyle/>
          <a:p>
            <a:pPr algn="ctr">
              <a:lnSpc>
                <a:spcPts val="4591"/>
              </a:lnSpc>
            </a:pPr>
            <a:r>
              <a:rPr lang="en-US" sz="4099">
                <a:solidFill>
                  <a:srgbClr val="000000"/>
                </a:solidFill>
                <a:latin typeface="HK Grotesk Pro Bold"/>
              </a:rPr>
              <a:t>SAM</a:t>
            </a:r>
          </a:p>
          <a:p>
            <a:pPr algn="ctr">
              <a:lnSpc>
                <a:spcPts val="2911"/>
              </a:lnSpc>
            </a:pPr>
            <a:r>
              <a:rPr lang="en-US" sz="2599">
                <a:solidFill>
                  <a:srgbClr val="000000"/>
                </a:solidFill>
                <a:latin typeface="HK Grotesk Pro Bold"/>
              </a:rPr>
              <a:t>$250 MILLION</a:t>
            </a:r>
          </a:p>
        </p:txBody>
      </p:sp>
      <p:sp>
        <p:nvSpPr>
          <p:cNvPr id="16" name="TextBox 16"/>
          <p:cNvSpPr txBox="1"/>
          <p:nvPr/>
        </p:nvSpPr>
        <p:spPr>
          <a:xfrm>
            <a:off x="11920607" y="7518837"/>
            <a:ext cx="1676267" cy="688878"/>
          </a:xfrm>
          <a:prstGeom prst="rect">
            <a:avLst/>
          </a:prstGeom>
        </p:spPr>
        <p:txBody>
          <a:bodyPr lIns="0" tIns="0" rIns="0" bIns="0" rtlCol="0" anchor="t">
            <a:spAutoFit/>
          </a:bodyPr>
          <a:lstStyle/>
          <a:p>
            <a:pPr algn="ctr">
              <a:lnSpc>
                <a:spcPts val="3372"/>
              </a:lnSpc>
            </a:pPr>
            <a:r>
              <a:rPr lang="en-US" sz="3010">
                <a:solidFill>
                  <a:srgbClr val="FFFFFF"/>
                </a:solidFill>
                <a:latin typeface="HK Grotesk Pro Bold"/>
              </a:rPr>
              <a:t>SOM</a:t>
            </a:r>
          </a:p>
          <a:p>
            <a:pPr algn="ctr">
              <a:lnSpc>
                <a:spcPts val="2138"/>
              </a:lnSpc>
            </a:pPr>
            <a:r>
              <a:rPr lang="en-US" sz="1909">
                <a:solidFill>
                  <a:srgbClr val="FFFFFF"/>
                </a:solidFill>
                <a:latin typeface="HK Grotesk Pro Bold"/>
              </a:rPr>
              <a:t>$2 MILLION</a:t>
            </a:r>
          </a:p>
        </p:txBody>
      </p:sp>
      <p:sp>
        <p:nvSpPr>
          <p:cNvPr id="17" name="TextBox 17"/>
          <p:cNvSpPr txBox="1"/>
          <p:nvPr/>
        </p:nvSpPr>
        <p:spPr>
          <a:xfrm>
            <a:off x="1592900" y="731044"/>
            <a:ext cx="5547646" cy="647700"/>
          </a:xfrm>
          <a:prstGeom prst="rect">
            <a:avLst/>
          </a:prstGeom>
        </p:spPr>
        <p:txBody>
          <a:bodyPr lIns="0" tIns="0" rIns="0" bIns="0" rtlCol="0" anchor="t">
            <a:spAutoFit/>
          </a:bodyPr>
          <a:lstStyle/>
          <a:p>
            <a:pPr>
              <a:lnSpc>
                <a:spcPts val="5040"/>
              </a:lnSpc>
            </a:pPr>
            <a:r>
              <a:rPr lang="en-US" sz="4200">
                <a:solidFill>
                  <a:srgbClr val="0D0A1E"/>
                </a:solidFill>
                <a:latin typeface="HK Grotesk Pro Bold"/>
              </a:rPr>
              <a:t>Data is your friend</a:t>
            </a:r>
          </a:p>
        </p:txBody>
      </p:sp>
      <p:grpSp>
        <p:nvGrpSpPr>
          <p:cNvPr id="18" name="Group 18"/>
          <p:cNvGrpSpPr/>
          <p:nvPr/>
        </p:nvGrpSpPr>
        <p:grpSpPr>
          <a:xfrm>
            <a:off x="1592900" y="9258300"/>
            <a:ext cx="14929451" cy="729299"/>
            <a:chOff x="0" y="0"/>
            <a:chExt cx="19905935" cy="972398"/>
          </a:xfrm>
        </p:grpSpPr>
        <p:sp>
          <p:nvSpPr>
            <p:cNvPr id="19" name="TextBox 19"/>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20" name="AutoShape 20"/>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21" name="AutoShape 21"/>
            <p:cNvSpPr/>
            <p:nvPr/>
          </p:nvSpPr>
          <p:spPr>
            <a:xfrm>
              <a:off x="3607178" y="206162"/>
              <a:ext cx="16298758" cy="0"/>
            </a:xfrm>
            <a:prstGeom prst="line">
              <a:avLst/>
            </a:prstGeom>
            <a:ln w="12700" cap="flat">
              <a:solidFill>
                <a:srgbClr val="000000"/>
              </a:solidFill>
              <a:prstDash val="solid"/>
              <a:headEnd type="none" w="sm" len="sm"/>
              <a:tailEnd type="none" w="sm" len="sm"/>
            </a:ln>
          </p:spPr>
          <p:txBody>
            <a:bodyPr/>
            <a:lstStyle/>
            <a:p>
              <a:endParaRPr lang="en-US"/>
            </a:p>
          </p:txBody>
        </p:sp>
        <p:sp>
          <p:nvSpPr>
            <p:cNvPr id="22" name="TextBox 22"/>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23" name="TextBox 23"/>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11</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2318080" y="2599670"/>
            <a:ext cx="3817246" cy="4651618"/>
            <a:chOff x="0" y="0"/>
            <a:chExt cx="5089661" cy="6202158"/>
          </a:xfrm>
        </p:grpSpPr>
        <p:pic>
          <p:nvPicPr>
            <p:cNvPr id="3" name="Picture 3"/>
            <p:cNvPicPr>
              <a:picLocks noChangeAspect="1"/>
            </p:cNvPicPr>
            <p:nvPr/>
          </p:nvPicPr>
          <p:blipFill>
            <a:blip r:embed="rId2"/>
            <a:srcRect l="828" t="25147" r="6974"/>
            <a:stretch>
              <a:fillRect/>
            </a:stretch>
          </p:blipFill>
          <p:spPr>
            <a:xfrm>
              <a:off x="0" y="0"/>
              <a:ext cx="5089661" cy="6202158"/>
            </a:xfrm>
            <a:prstGeom prst="rect">
              <a:avLst/>
            </a:prstGeom>
          </p:spPr>
        </p:pic>
      </p:grpSp>
      <p:grpSp>
        <p:nvGrpSpPr>
          <p:cNvPr id="4" name="Group 4"/>
          <p:cNvGrpSpPr/>
          <p:nvPr/>
        </p:nvGrpSpPr>
        <p:grpSpPr>
          <a:xfrm>
            <a:off x="7235377" y="2599670"/>
            <a:ext cx="3817246" cy="4651618"/>
            <a:chOff x="0" y="0"/>
            <a:chExt cx="5089661" cy="6202158"/>
          </a:xfrm>
        </p:grpSpPr>
        <p:pic>
          <p:nvPicPr>
            <p:cNvPr id="5" name="Picture 5"/>
            <p:cNvPicPr>
              <a:picLocks noChangeAspect="1"/>
            </p:cNvPicPr>
            <p:nvPr/>
          </p:nvPicPr>
          <p:blipFill>
            <a:blip r:embed="rId3"/>
            <a:srcRect l="22662" r="22662"/>
            <a:stretch>
              <a:fillRect/>
            </a:stretch>
          </p:blipFill>
          <p:spPr>
            <a:xfrm>
              <a:off x="0" y="0"/>
              <a:ext cx="5089661" cy="6202158"/>
            </a:xfrm>
            <a:prstGeom prst="rect">
              <a:avLst/>
            </a:prstGeom>
          </p:spPr>
        </p:pic>
      </p:grpSp>
      <p:grpSp>
        <p:nvGrpSpPr>
          <p:cNvPr id="6" name="Group 6"/>
          <p:cNvGrpSpPr/>
          <p:nvPr/>
        </p:nvGrpSpPr>
        <p:grpSpPr>
          <a:xfrm>
            <a:off x="12152674" y="2599670"/>
            <a:ext cx="3817246" cy="4651618"/>
            <a:chOff x="0" y="0"/>
            <a:chExt cx="5089661" cy="6202158"/>
          </a:xfrm>
        </p:grpSpPr>
        <p:pic>
          <p:nvPicPr>
            <p:cNvPr id="7" name="Picture 7"/>
            <p:cNvPicPr>
              <a:picLocks noChangeAspect="1"/>
            </p:cNvPicPr>
            <p:nvPr/>
          </p:nvPicPr>
          <p:blipFill>
            <a:blip r:embed="rId4"/>
            <a:srcRect t="18761"/>
            <a:stretch>
              <a:fillRect/>
            </a:stretch>
          </p:blipFill>
          <p:spPr>
            <a:xfrm>
              <a:off x="0" y="0"/>
              <a:ext cx="5089661" cy="6202158"/>
            </a:xfrm>
            <a:prstGeom prst="rect">
              <a:avLst/>
            </a:prstGeom>
          </p:spPr>
        </p:pic>
      </p:grpSp>
      <p:grpSp>
        <p:nvGrpSpPr>
          <p:cNvPr id="8" name="Group 8"/>
          <p:cNvGrpSpPr/>
          <p:nvPr/>
        </p:nvGrpSpPr>
        <p:grpSpPr>
          <a:xfrm>
            <a:off x="1592900" y="3242431"/>
            <a:ext cx="1403116" cy="219586"/>
            <a:chOff x="0" y="0"/>
            <a:chExt cx="369545" cy="57833"/>
          </a:xfrm>
        </p:grpSpPr>
        <p:sp>
          <p:nvSpPr>
            <p:cNvPr id="9" name="Freeform 9"/>
            <p:cNvSpPr/>
            <p:nvPr/>
          </p:nvSpPr>
          <p:spPr>
            <a:xfrm>
              <a:off x="0" y="0"/>
              <a:ext cx="369545" cy="57833"/>
            </a:xfrm>
            <a:custGeom>
              <a:avLst/>
              <a:gdLst/>
              <a:ahLst/>
              <a:cxnLst/>
              <a:rect l="l" t="t" r="r" b="b"/>
              <a:pathLst>
                <a:path w="369545" h="57833">
                  <a:moveTo>
                    <a:pt x="0" y="0"/>
                  </a:moveTo>
                  <a:lnTo>
                    <a:pt x="369545" y="0"/>
                  </a:lnTo>
                  <a:lnTo>
                    <a:pt x="369545" y="57833"/>
                  </a:lnTo>
                  <a:lnTo>
                    <a:pt x="0" y="57833"/>
                  </a:lnTo>
                  <a:close/>
                </a:path>
              </a:pathLst>
            </a:custGeom>
            <a:solidFill>
              <a:srgbClr val="ACD167"/>
            </a:solidFill>
          </p:spPr>
          <p:txBody>
            <a:bodyPr/>
            <a:lstStyle/>
            <a:p>
              <a:endParaRPr lang="en-US"/>
            </a:p>
          </p:txBody>
        </p:sp>
        <p:sp>
          <p:nvSpPr>
            <p:cNvPr id="10" name="TextBox 10"/>
            <p:cNvSpPr txBox="1"/>
            <p:nvPr/>
          </p:nvSpPr>
          <p:spPr>
            <a:xfrm>
              <a:off x="0" y="-47625"/>
              <a:ext cx="369545" cy="105458"/>
            </a:xfrm>
            <a:prstGeom prst="rect">
              <a:avLst/>
            </a:prstGeom>
          </p:spPr>
          <p:txBody>
            <a:bodyPr lIns="50800" tIns="50800" rIns="50800" bIns="50800" rtlCol="0" anchor="ctr"/>
            <a:lstStyle/>
            <a:p>
              <a:pPr algn="ctr">
                <a:lnSpc>
                  <a:spcPts val="3359"/>
                </a:lnSpc>
              </a:pPr>
              <a:endParaRPr/>
            </a:p>
          </p:txBody>
        </p:sp>
      </p:grpSp>
      <p:sp>
        <p:nvSpPr>
          <p:cNvPr id="11" name="TextBox 11"/>
          <p:cNvSpPr txBox="1"/>
          <p:nvPr/>
        </p:nvSpPr>
        <p:spPr>
          <a:xfrm>
            <a:off x="2318080" y="7611695"/>
            <a:ext cx="3817246" cy="382270"/>
          </a:xfrm>
          <a:prstGeom prst="rect">
            <a:avLst/>
          </a:prstGeom>
        </p:spPr>
        <p:txBody>
          <a:bodyPr lIns="0" tIns="0" rIns="0" bIns="0" rtlCol="0" anchor="t">
            <a:spAutoFit/>
          </a:bodyPr>
          <a:lstStyle/>
          <a:p>
            <a:pPr>
              <a:lnSpc>
                <a:spcPts val="3079"/>
              </a:lnSpc>
              <a:spcBef>
                <a:spcPct val="0"/>
              </a:spcBef>
            </a:pPr>
            <a:r>
              <a:rPr lang="en-US" sz="2199">
                <a:solidFill>
                  <a:srgbClr val="0D0A1E"/>
                </a:solidFill>
                <a:latin typeface="HK Grotesk Pro"/>
              </a:rPr>
              <a:t>Super cool hemp stuff</a:t>
            </a:r>
          </a:p>
        </p:txBody>
      </p:sp>
      <p:sp>
        <p:nvSpPr>
          <p:cNvPr id="12" name="TextBox 12"/>
          <p:cNvSpPr txBox="1"/>
          <p:nvPr/>
        </p:nvSpPr>
        <p:spPr>
          <a:xfrm>
            <a:off x="7235377" y="7611695"/>
            <a:ext cx="3817246" cy="382270"/>
          </a:xfrm>
          <a:prstGeom prst="rect">
            <a:avLst/>
          </a:prstGeom>
        </p:spPr>
        <p:txBody>
          <a:bodyPr lIns="0" tIns="0" rIns="0" bIns="0" rtlCol="0" anchor="t">
            <a:spAutoFit/>
          </a:bodyPr>
          <a:lstStyle/>
          <a:p>
            <a:pPr>
              <a:lnSpc>
                <a:spcPts val="3079"/>
              </a:lnSpc>
              <a:spcBef>
                <a:spcPct val="0"/>
              </a:spcBef>
            </a:pPr>
            <a:r>
              <a:rPr lang="en-US" sz="2199">
                <a:solidFill>
                  <a:srgbClr val="0D0A1E"/>
                </a:solidFill>
                <a:latin typeface="HK Grotesk Pro"/>
              </a:rPr>
              <a:t>Even cooler hemp stuff</a:t>
            </a:r>
          </a:p>
        </p:txBody>
      </p:sp>
      <p:sp>
        <p:nvSpPr>
          <p:cNvPr id="13" name="TextBox 13"/>
          <p:cNvSpPr txBox="1"/>
          <p:nvPr/>
        </p:nvSpPr>
        <p:spPr>
          <a:xfrm>
            <a:off x="12152674" y="7611695"/>
            <a:ext cx="4126164" cy="382270"/>
          </a:xfrm>
          <a:prstGeom prst="rect">
            <a:avLst/>
          </a:prstGeom>
        </p:spPr>
        <p:txBody>
          <a:bodyPr lIns="0" tIns="0" rIns="0" bIns="0" rtlCol="0" anchor="t">
            <a:spAutoFit/>
          </a:bodyPr>
          <a:lstStyle/>
          <a:p>
            <a:pPr>
              <a:lnSpc>
                <a:spcPts val="3079"/>
              </a:lnSpc>
              <a:spcBef>
                <a:spcPct val="0"/>
              </a:spcBef>
            </a:pPr>
            <a:r>
              <a:rPr lang="en-US" sz="2199">
                <a:solidFill>
                  <a:srgbClr val="0D0A1E"/>
                </a:solidFill>
                <a:latin typeface="HK Grotesk Pro"/>
              </a:rPr>
              <a:t>Normal but still cool hemp stuff</a:t>
            </a:r>
          </a:p>
        </p:txBody>
      </p:sp>
      <p:sp>
        <p:nvSpPr>
          <p:cNvPr id="14" name="TextBox 14"/>
          <p:cNvSpPr txBox="1"/>
          <p:nvPr/>
        </p:nvSpPr>
        <p:spPr>
          <a:xfrm>
            <a:off x="1592900" y="1551368"/>
            <a:ext cx="8483134" cy="573405"/>
          </a:xfrm>
          <a:prstGeom prst="rect">
            <a:avLst/>
          </a:prstGeom>
        </p:spPr>
        <p:txBody>
          <a:bodyPr lIns="0" tIns="0" rIns="0" bIns="0" rtlCol="0" anchor="t">
            <a:spAutoFit/>
          </a:bodyPr>
          <a:lstStyle/>
          <a:p>
            <a:pPr>
              <a:lnSpc>
                <a:spcPts val="4620"/>
              </a:lnSpc>
              <a:spcBef>
                <a:spcPct val="0"/>
              </a:spcBef>
            </a:pPr>
            <a:r>
              <a:rPr lang="en-US" sz="3300">
                <a:solidFill>
                  <a:srgbClr val="000000"/>
                </a:solidFill>
                <a:latin typeface="HK Grotesk Pro Bold"/>
              </a:rPr>
              <a:t>Your Company’s Product(s) and/or Services</a:t>
            </a:r>
          </a:p>
        </p:txBody>
      </p:sp>
      <p:grpSp>
        <p:nvGrpSpPr>
          <p:cNvPr id="15" name="Group 15"/>
          <p:cNvGrpSpPr/>
          <p:nvPr/>
        </p:nvGrpSpPr>
        <p:grpSpPr>
          <a:xfrm>
            <a:off x="1592900" y="9258300"/>
            <a:ext cx="14929451" cy="729299"/>
            <a:chOff x="0" y="0"/>
            <a:chExt cx="19905935" cy="972398"/>
          </a:xfrm>
        </p:grpSpPr>
        <p:sp>
          <p:nvSpPr>
            <p:cNvPr id="16" name="TextBox 16"/>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7" name="AutoShape 17"/>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18" name="AutoShape 18"/>
            <p:cNvSpPr/>
            <p:nvPr/>
          </p:nvSpPr>
          <p:spPr>
            <a:xfrm>
              <a:off x="3607178" y="206162"/>
              <a:ext cx="16298758" cy="0"/>
            </a:xfrm>
            <a:prstGeom prst="line">
              <a:avLst/>
            </a:prstGeom>
            <a:ln w="12700" cap="flat">
              <a:solidFill>
                <a:srgbClr val="000000"/>
              </a:solidFill>
              <a:prstDash val="solid"/>
              <a:headEnd type="none" w="sm" len="sm"/>
              <a:tailEnd type="none" w="sm" len="sm"/>
            </a:ln>
          </p:spPr>
          <p:txBody>
            <a:bodyPr/>
            <a:lstStyle/>
            <a:p>
              <a:endParaRPr lang="en-US"/>
            </a:p>
          </p:txBody>
        </p:sp>
        <p:sp>
          <p:nvSpPr>
            <p:cNvPr id="19" name="TextBox 19"/>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20" name="TextBox 20"/>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12</a:t>
              </a:r>
            </a:p>
          </p:txBody>
        </p:sp>
      </p:grpSp>
      <p:sp>
        <p:nvSpPr>
          <p:cNvPr id="21" name="Freeform 21"/>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585396" y="5404220"/>
            <a:ext cx="8164655" cy="233489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Maybe you’re the first to do what you do, in which case you should offer examples of similar cases, or examples of why your new product renders the old option obsolete. If you’re entering an existing market, there are advantages to second and third-mover status. Maybe your product is stronger, more cost-effective, more durable, etc.,. Describe that succinctly here.</a:t>
            </a:r>
          </a:p>
        </p:txBody>
      </p:sp>
      <p:sp>
        <p:nvSpPr>
          <p:cNvPr id="7" name="TextBox 7"/>
          <p:cNvSpPr txBox="1"/>
          <p:nvPr/>
        </p:nvSpPr>
        <p:spPr>
          <a:xfrm>
            <a:off x="1585396" y="3485155"/>
            <a:ext cx="8525707" cy="1429361"/>
          </a:xfrm>
          <a:prstGeom prst="rect">
            <a:avLst/>
          </a:prstGeom>
        </p:spPr>
        <p:txBody>
          <a:bodyPr lIns="0" tIns="0" rIns="0" bIns="0" rtlCol="0" anchor="t">
            <a:spAutoFit/>
          </a:bodyPr>
          <a:lstStyle/>
          <a:p>
            <a:pPr>
              <a:lnSpc>
                <a:spcPts val="5741"/>
              </a:lnSpc>
              <a:spcBef>
                <a:spcPct val="0"/>
              </a:spcBef>
            </a:pPr>
            <a:r>
              <a:rPr lang="en-US" sz="4100">
                <a:solidFill>
                  <a:srgbClr val="358F5C"/>
                </a:solidFill>
                <a:latin typeface="HK Grotesk Pro Bold"/>
              </a:rPr>
              <a:t>There are a few other players in the space, but Your Company is better.</a:t>
            </a:r>
          </a:p>
        </p:txBody>
      </p:sp>
      <p:sp>
        <p:nvSpPr>
          <p:cNvPr id="8" name="TextBox 8"/>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The Competition</a:t>
            </a:r>
          </a:p>
        </p:txBody>
      </p:sp>
      <p:sp>
        <p:nvSpPr>
          <p:cNvPr id="9" name="Freeform 9"/>
          <p:cNvSpPr/>
          <p:nvPr/>
        </p:nvSpPr>
        <p:spPr>
          <a:xfrm>
            <a:off x="10423220" y="700641"/>
            <a:ext cx="1432538" cy="1778546"/>
          </a:xfrm>
          <a:custGeom>
            <a:avLst/>
            <a:gdLst/>
            <a:ahLst/>
            <a:cxnLst/>
            <a:rect l="l" t="t" r="r" b="b"/>
            <a:pathLst>
              <a:path w="1432538" h="1778546">
                <a:moveTo>
                  <a:pt x="0" y="0"/>
                </a:moveTo>
                <a:lnTo>
                  <a:pt x="1432538" y="0"/>
                </a:lnTo>
                <a:lnTo>
                  <a:pt x="1432538" y="1778545"/>
                </a:lnTo>
                <a:lnTo>
                  <a:pt x="0" y="1778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12549441" y="749643"/>
            <a:ext cx="3815451" cy="622935"/>
          </a:xfrm>
          <a:prstGeom prst="rect">
            <a:avLst/>
          </a:prstGeom>
        </p:spPr>
        <p:txBody>
          <a:bodyPr lIns="0" tIns="0" rIns="0" bIns="0" rtlCol="0" anchor="t">
            <a:spAutoFit/>
          </a:bodyPr>
          <a:lstStyle/>
          <a:p>
            <a:pPr>
              <a:lnSpc>
                <a:spcPts val="5039"/>
              </a:lnSpc>
              <a:spcBef>
                <a:spcPct val="0"/>
              </a:spcBef>
            </a:pPr>
            <a:r>
              <a:rPr lang="en-US" sz="3599">
                <a:solidFill>
                  <a:srgbClr val="000000"/>
                </a:solidFill>
                <a:latin typeface="HK Grotesk Pro Bold"/>
              </a:rPr>
              <a:t>Company, Inc.</a:t>
            </a:r>
          </a:p>
        </p:txBody>
      </p:sp>
      <p:sp>
        <p:nvSpPr>
          <p:cNvPr id="11" name="TextBox 11"/>
          <p:cNvSpPr txBox="1"/>
          <p:nvPr/>
        </p:nvSpPr>
        <p:spPr>
          <a:xfrm>
            <a:off x="12549441" y="1336551"/>
            <a:ext cx="3815451" cy="481330"/>
          </a:xfrm>
          <a:prstGeom prst="rect">
            <a:avLst/>
          </a:prstGeom>
        </p:spPr>
        <p:txBody>
          <a:bodyPr lIns="0" tIns="0" rIns="0" bIns="0" rtlCol="0" anchor="t">
            <a:spAutoFit/>
          </a:bodyPr>
          <a:lstStyle/>
          <a:p>
            <a:pPr>
              <a:lnSpc>
                <a:spcPts val="3920"/>
              </a:lnSpc>
              <a:spcBef>
                <a:spcPct val="0"/>
              </a:spcBef>
            </a:pPr>
            <a:r>
              <a:rPr lang="en-US" sz="2800">
                <a:solidFill>
                  <a:srgbClr val="358F5C"/>
                </a:solidFill>
                <a:latin typeface="HK Grotesk Pro Bold"/>
              </a:rPr>
              <a:t>Established in 2016</a:t>
            </a:r>
          </a:p>
        </p:txBody>
      </p:sp>
      <p:sp>
        <p:nvSpPr>
          <p:cNvPr id="12" name="TextBox 12"/>
          <p:cNvSpPr txBox="1"/>
          <p:nvPr/>
        </p:nvSpPr>
        <p:spPr>
          <a:xfrm>
            <a:off x="12549441" y="1975439"/>
            <a:ext cx="4709859" cy="155384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A sustainable production company that is also focused on affordability. However, their products are not made from recycled materials.</a:t>
            </a:r>
          </a:p>
        </p:txBody>
      </p:sp>
      <p:sp>
        <p:nvSpPr>
          <p:cNvPr id="13" name="Freeform 13"/>
          <p:cNvSpPr/>
          <p:nvPr/>
        </p:nvSpPr>
        <p:spPr>
          <a:xfrm>
            <a:off x="10423220" y="6987141"/>
            <a:ext cx="1432538" cy="1778546"/>
          </a:xfrm>
          <a:custGeom>
            <a:avLst/>
            <a:gdLst/>
            <a:ahLst/>
            <a:cxnLst/>
            <a:rect l="l" t="t" r="r" b="b"/>
            <a:pathLst>
              <a:path w="1432538" h="1778546">
                <a:moveTo>
                  <a:pt x="0" y="0"/>
                </a:moveTo>
                <a:lnTo>
                  <a:pt x="1432538" y="0"/>
                </a:lnTo>
                <a:lnTo>
                  <a:pt x="1432538" y="1778545"/>
                </a:lnTo>
                <a:lnTo>
                  <a:pt x="0" y="1778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2549441" y="7036143"/>
            <a:ext cx="3815451" cy="622935"/>
          </a:xfrm>
          <a:prstGeom prst="rect">
            <a:avLst/>
          </a:prstGeom>
        </p:spPr>
        <p:txBody>
          <a:bodyPr lIns="0" tIns="0" rIns="0" bIns="0" rtlCol="0" anchor="t">
            <a:spAutoFit/>
          </a:bodyPr>
          <a:lstStyle/>
          <a:p>
            <a:pPr>
              <a:lnSpc>
                <a:spcPts val="5039"/>
              </a:lnSpc>
              <a:spcBef>
                <a:spcPct val="0"/>
              </a:spcBef>
            </a:pPr>
            <a:r>
              <a:rPr lang="en-US" sz="3599">
                <a:solidFill>
                  <a:srgbClr val="000000"/>
                </a:solidFill>
                <a:latin typeface="HK Grotesk Pro Bold"/>
              </a:rPr>
              <a:t>Hempish, Inc.</a:t>
            </a:r>
          </a:p>
        </p:txBody>
      </p:sp>
      <p:sp>
        <p:nvSpPr>
          <p:cNvPr id="15" name="TextBox 15"/>
          <p:cNvSpPr txBox="1"/>
          <p:nvPr/>
        </p:nvSpPr>
        <p:spPr>
          <a:xfrm>
            <a:off x="12549441" y="7623051"/>
            <a:ext cx="3815451" cy="481330"/>
          </a:xfrm>
          <a:prstGeom prst="rect">
            <a:avLst/>
          </a:prstGeom>
        </p:spPr>
        <p:txBody>
          <a:bodyPr lIns="0" tIns="0" rIns="0" bIns="0" rtlCol="0" anchor="t">
            <a:spAutoFit/>
          </a:bodyPr>
          <a:lstStyle/>
          <a:p>
            <a:pPr>
              <a:lnSpc>
                <a:spcPts val="3920"/>
              </a:lnSpc>
              <a:spcBef>
                <a:spcPct val="0"/>
              </a:spcBef>
            </a:pPr>
            <a:r>
              <a:rPr lang="en-US" sz="2800">
                <a:solidFill>
                  <a:srgbClr val="358F5C"/>
                </a:solidFill>
                <a:latin typeface="HK Grotesk Pro Bold"/>
              </a:rPr>
              <a:t>Established Yesterday</a:t>
            </a:r>
          </a:p>
        </p:txBody>
      </p:sp>
      <p:sp>
        <p:nvSpPr>
          <p:cNvPr id="16" name="TextBox 16"/>
          <p:cNvSpPr txBox="1"/>
          <p:nvPr/>
        </p:nvSpPr>
        <p:spPr>
          <a:xfrm>
            <a:off x="12549441" y="8261939"/>
            <a:ext cx="4709859" cy="155384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A sustainable production company that is also focused on affordability. However, their products are not made from recycled materials.</a:t>
            </a:r>
          </a:p>
        </p:txBody>
      </p:sp>
      <p:sp>
        <p:nvSpPr>
          <p:cNvPr id="17" name="TextBox 17"/>
          <p:cNvSpPr txBox="1"/>
          <p:nvPr/>
        </p:nvSpPr>
        <p:spPr>
          <a:xfrm>
            <a:off x="12669126" y="3778180"/>
            <a:ext cx="3815451" cy="622935"/>
          </a:xfrm>
          <a:prstGeom prst="rect">
            <a:avLst/>
          </a:prstGeom>
        </p:spPr>
        <p:txBody>
          <a:bodyPr lIns="0" tIns="0" rIns="0" bIns="0" rtlCol="0" anchor="t">
            <a:spAutoFit/>
          </a:bodyPr>
          <a:lstStyle/>
          <a:p>
            <a:pPr>
              <a:lnSpc>
                <a:spcPts val="5039"/>
              </a:lnSpc>
              <a:spcBef>
                <a:spcPct val="0"/>
              </a:spcBef>
            </a:pPr>
            <a:r>
              <a:rPr lang="en-US" sz="3599">
                <a:solidFill>
                  <a:srgbClr val="000000"/>
                </a:solidFill>
                <a:latin typeface="HK Grotesk Pro Bold"/>
              </a:rPr>
              <a:t>Thing &amp; Co.</a:t>
            </a:r>
          </a:p>
        </p:txBody>
      </p:sp>
      <p:sp>
        <p:nvSpPr>
          <p:cNvPr id="18" name="TextBox 18"/>
          <p:cNvSpPr txBox="1"/>
          <p:nvPr/>
        </p:nvSpPr>
        <p:spPr>
          <a:xfrm>
            <a:off x="12669126" y="4365089"/>
            <a:ext cx="3815451" cy="481330"/>
          </a:xfrm>
          <a:prstGeom prst="rect">
            <a:avLst/>
          </a:prstGeom>
        </p:spPr>
        <p:txBody>
          <a:bodyPr lIns="0" tIns="0" rIns="0" bIns="0" rtlCol="0" anchor="t">
            <a:spAutoFit/>
          </a:bodyPr>
          <a:lstStyle/>
          <a:p>
            <a:pPr>
              <a:lnSpc>
                <a:spcPts val="3920"/>
              </a:lnSpc>
              <a:spcBef>
                <a:spcPct val="0"/>
              </a:spcBef>
            </a:pPr>
            <a:r>
              <a:rPr lang="en-US" sz="2800">
                <a:solidFill>
                  <a:srgbClr val="358F5C"/>
                </a:solidFill>
                <a:latin typeface="HK Grotesk Pro Bold"/>
              </a:rPr>
              <a:t>Established in 2019</a:t>
            </a:r>
          </a:p>
        </p:txBody>
      </p:sp>
      <p:sp>
        <p:nvSpPr>
          <p:cNvPr id="19" name="TextBox 19"/>
          <p:cNvSpPr txBox="1"/>
          <p:nvPr/>
        </p:nvSpPr>
        <p:spPr>
          <a:xfrm>
            <a:off x="12669126" y="5003977"/>
            <a:ext cx="4359284" cy="155384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They are headquartered at 123 Anywhere St., Any City, and their products are available online and in stores nationwide.</a:t>
            </a:r>
          </a:p>
        </p:txBody>
      </p:sp>
      <p:sp>
        <p:nvSpPr>
          <p:cNvPr id="20" name="Freeform 20"/>
          <p:cNvSpPr/>
          <p:nvPr/>
        </p:nvSpPr>
        <p:spPr>
          <a:xfrm>
            <a:off x="10654110" y="3729178"/>
            <a:ext cx="1377407" cy="1964012"/>
          </a:xfrm>
          <a:custGeom>
            <a:avLst/>
            <a:gdLst/>
            <a:ahLst/>
            <a:cxnLst/>
            <a:rect l="l" t="t" r="r" b="b"/>
            <a:pathLst>
              <a:path w="1377407" h="1964012">
                <a:moveTo>
                  <a:pt x="0" y="0"/>
                </a:moveTo>
                <a:lnTo>
                  <a:pt x="1377407" y="0"/>
                </a:lnTo>
                <a:lnTo>
                  <a:pt x="1377407" y="1964012"/>
                </a:lnTo>
                <a:lnTo>
                  <a:pt x="0" y="19640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AutoShape 21"/>
          <p:cNvSpPr/>
          <p:nvPr/>
        </p:nvSpPr>
        <p:spPr>
          <a:xfrm flipV="1">
            <a:off x="4298283" y="9417049"/>
            <a:ext cx="6606233" cy="4762"/>
          </a:xfrm>
          <a:prstGeom prst="line">
            <a:avLst/>
          </a:prstGeom>
          <a:ln w="9525" cap="flat">
            <a:solidFill>
              <a:srgbClr val="000000"/>
            </a:solidFill>
            <a:prstDash val="solid"/>
            <a:headEnd type="none" w="sm" len="sm"/>
            <a:tailEnd type="none" w="sm" len="sm"/>
          </a:ln>
        </p:spPr>
        <p:txBody>
          <a:bodyPr/>
          <a:lstStyle/>
          <a:p>
            <a:endParaRPr lang="en-US"/>
          </a:p>
        </p:txBody>
      </p:sp>
      <p:sp>
        <p:nvSpPr>
          <p:cNvPr id="22" name="AutoShape 22"/>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23" name="TextBox 23"/>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24" name="TextBox 24"/>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25" name="TextBox 25"/>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13</a:t>
            </a:r>
          </a:p>
        </p:txBody>
      </p:sp>
      <p:sp>
        <p:nvSpPr>
          <p:cNvPr id="26" name="Freeform 26"/>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flipH="1">
            <a:off x="14606136" y="1189298"/>
            <a:ext cx="2340540" cy="2483331"/>
          </a:xfrm>
          <a:custGeom>
            <a:avLst/>
            <a:gdLst/>
            <a:ahLst/>
            <a:cxnLst/>
            <a:rect l="l" t="t" r="r" b="b"/>
            <a:pathLst>
              <a:path w="2340540" h="2483331">
                <a:moveTo>
                  <a:pt x="2340540" y="0"/>
                </a:moveTo>
                <a:lnTo>
                  <a:pt x="0" y="0"/>
                </a:lnTo>
                <a:lnTo>
                  <a:pt x="0" y="2483331"/>
                </a:lnTo>
                <a:lnTo>
                  <a:pt x="2340540" y="2483331"/>
                </a:lnTo>
                <a:lnTo>
                  <a:pt x="23405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96955" y="2732832"/>
            <a:ext cx="15120070" cy="5953528"/>
          </a:xfrm>
          <a:custGeom>
            <a:avLst/>
            <a:gdLst/>
            <a:ahLst/>
            <a:cxnLst/>
            <a:rect l="l" t="t" r="r" b="b"/>
            <a:pathLst>
              <a:path w="15120070" h="5953528">
                <a:moveTo>
                  <a:pt x="0" y="0"/>
                </a:moveTo>
                <a:lnTo>
                  <a:pt x="15120070" y="0"/>
                </a:lnTo>
                <a:lnTo>
                  <a:pt x="15120070" y="5953528"/>
                </a:lnTo>
                <a:lnTo>
                  <a:pt x="0" y="5953528"/>
                </a:lnTo>
                <a:lnTo>
                  <a:pt x="0" y="0"/>
                </a:lnTo>
                <a:close/>
              </a:path>
            </a:pathLst>
          </a:custGeom>
          <a:blipFill>
            <a:blip r:embed="rId4"/>
            <a:stretch>
              <a:fillRect/>
            </a:stretch>
          </a:blipFill>
        </p:spPr>
        <p:txBody>
          <a:bodyPr/>
          <a:lstStyle/>
          <a:p>
            <a:endParaRPr lang="en-US"/>
          </a:p>
        </p:txBody>
      </p:sp>
      <p:sp>
        <p:nvSpPr>
          <p:cNvPr id="4" name="Freeform 4"/>
          <p:cNvSpPr/>
          <p:nvPr/>
        </p:nvSpPr>
        <p:spPr>
          <a:xfrm>
            <a:off x="6408848" y="4111186"/>
            <a:ext cx="785710" cy="594193"/>
          </a:xfrm>
          <a:custGeom>
            <a:avLst/>
            <a:gdLst/>
            <a:ahLst/>
            <a:cxnLst/>
            <a:rect l="l" t="t" r="r" b="b"/>
            <a:pathLst>
              <a:path w="785710" h="594193">
                <a:moveTo>
                  <a:pt x="0" y="0"/>
                </a:moveTo>
                <a:lnTo>
                  <a:pt x="785710" y="0"/>
                </a:lnTo>
                <a:lnTo>
                  <a:pt x="785710" y="594194"/>
                </a:lnTo>
                <a:lnTo>
                  <a:pt x="0" y="594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408848" y="6393834"/>
            <a:ext cx="785710" cy="594193"/>
          </a:xfrm>
          <a:custGeom>
            <a:avLst/>
            <a:gdLst/>
            <a:ahLst/>
            <a:cxnLst/>
            <a:rect l="l" t="t" r="r" b="b"/>
            <a:pathLst>
              <a:path w="785710" h="594193">
                <a:moveTo>
                  <a:pt x="0" y="0"/>
                </a:moveTo>
                <a:lnTo>
                  <a:pt x="785710" y="0"/>
                </a:lnTo>
                <a:lnTo>
                  <a:pt x="785710" y="594193"/>
                </a:lnTo>
                <a:lnTo>
                  <a:pt x="0" y="594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912477" y="6393834"/>
            <a:ext cx="785710" cy="594193"/>
          </a:xfrm>
          <a:custGeom>
            <a:avLst/>
            <a:gdLst/>
            <a:ahLst/>
            <a:cxnLst/>
            <a:rect l="l" t="t" r="r" b="b"/>
            <a:pathLst>
              <a:path w="785710" h="594193">
                <a:moveTo>
                  <a:pt x="0" y="0"/>
                </a:moveTo>
                <a:lnTo>
                  <a:pt x="785711" y="0"/>
                </a:lnTo>
                <a:lnTo>
                  <a:pt x="785711" y="594193"/>
                </a:lnTo>
                <a:lnTo>
                  <a:pt x="0" y="594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9245307" y="4111186"/>
            <a:ext cx="785710" cy="594193"/>
          </a:xfrm>
          <a:custGeom>
            <a:avLst/>
            <a:gdLst/>
            <a:ahLst/>
            <a:cxnLst/>
            <a:rect l="l" t="t" r="r" b="b"/>
            <a:pathLst>
              <a:path w="785710" h="594193">
                <a:moveTo>
                  <a:pt x="0" y="0"/>
                </a:moveTo>
                <a:lnTo>
                  <a:pt x="785710" y="0"/>
                </a:lnTo>
                <a:lnTo>
                  <a:pt x="785710" y="594194"/>
                </a:lnTo>
                <a:lnTo>
                  <a:pt x="0" y="594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9245307" y="5341372"/>
            <a:ext cx="785710" cy="594193"/>
          </a:xfrm>
          <a:custGeom>
            <a:avLst/>
            <a:gdLst/>
            <a:ahLst/>
            <a:cxnLst/>
            <a:rect l="l" t="t" r="r" b="b"/>
            <a:pathLst>
              <a:path w="785710" h="594193">
                <a:moveTo>
                  <a:pt x="0" y="0"/>
                </a:moveTo>
                <a:lnTo>
                  <a:pt x="785710" y="0"/>
                </a:lnTo>
                <a:lnTo>
                  <a:pt x="785710" y="594193"/>
                </a:lnTo>
                <a:lnTo>
                  <a:pt x="0" y="594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912477" y="5341372"/>
            <a:ext cx="785710" cy="594193"/>
          </a:xfrm>
          <a:custGeom>
            <a:avLst/>
            <a:gdLst/>
            <a:ahLst/>
            <a:cxnLst/>
            <a:rect l="l" t="t" r="r" b="b"/>
            <a:pathLst>
              <a:path w="785710" h="594193">
                <a:moveTo>
                  <a:pt x="0" y="0"/>
                </a:moveTo>
                <a:lnTo>
                  <a:pt x="785711" y="0"/>
                </a:lnTo>
                <a:lnTo>
                  <a:pt x="785711" y="594193"/>
                </a:lnTo>
                <a:lnTo>
                  <a:pt x="0" y="594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2078892" y="4111186"/>
            <a:ext cx="785710" cy="594193"/>
          </a:xfrm>
          <a:custGeom>
            <a:avLst/>
            <a:gdLst/>
            <a:ahLst/>
            <a:cxnLst/>
            <a:rect l="l" t="t" r="r" b="b"/>
            <a:pathLst>
              <a:path w="785710" h="594193">
                <a:moveTo>
                  <a:pt x="0" y="0"/>
                </a:moveTo>
                <a:lnTo>
                  <a:pt x="785710" y="0"/>
                </a:lnTo>
                <a:lnTo>
                  <a:pt x="785710" y="594194"/>
                </a:lnTo>
                <a:lnTo>
                  <a:pt x="0" y="594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2078892" y="7536313"/>
            <a:ext cx="785710" cy="594193"/>
          </a:xfrm>
          <a:custGeom>
            <a:avLst/>
            <a:gdLst/>
            <a:ahLst/>
            <a:cxnLst/>
            <a:rect l="l" t="t" r="r" b="b"/>
            <a:pathLst>
              <a:path w="785710" h="594193">
                <a:moveTo>
                  <a:pt x="0" y="0"/>
                </a:moveTo>
                <a:lnTo>
                  <a:pt x="785710" y="0"/>
                </a:lnTo>
                <a:lnTo>
                  <a:pt x="785710" y="594193"/>
                </a:lnTo>
                <a:lnTo>
                  <a:pt x="0" y="5941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4912477" y="4111186"/>
            <a:ext cx="785710" cy="594193"/>
          </a:xfrm>
          <a:custGeom>
            <a:avLst/>
            <a:gdLst/>
            <a:ahLst/>
            <a:cxnLst/>
            <a:rect l="l" t="t" r="r" b="b"/>
            <a:pathLst>
              <a:path w="785710" h="594193">
                <a:moveTo>
                  <a:pt x="0" y="0"/>
                </a:moveTo>
                <a:lnTo>
                  <a:pt x="785711" y="0"/>
                </a:lnTo>
                <a:lnTo>
                  <a:pt x="785711" y="594194"/>
                </a:lnTo>
                <a:lnTo>
                  <a:pt x="0" y="594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6408848" y="5229255"/>
            <a:ext cx="616293" cy="616293"/>
          </a:xfrm>
          <a:custGeom>
            <a:avLst/>
            <a:gdLst/>
            <a:ahLst/>
            <a:cxnLst/>
            <a:rect l="l" t="t" r="r" b="b"/>
            <a:pathLst>
              <a:path w="616293" h="616293">
                <a:moveTo>
                  <a:pt x="0" y="0"/>
                </a:moveTo>
                <a:lnTo>
                  <a:pt x="616294" y="0"/>
                </a:lnTo>
                <a:lnTo>
                  <a:pt x="616294" y="616293"/>
                </a:lnTo>
                <a:lnTo>
                  <a:pt x="0" y="61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12078892" y="5229255"/>
            <a:ext cx="616293" cy="616293"/>
          </a:xfrm>
          <a:custGeom>
            <a:avLst/>
            <a:gdLst/>
            <a:ahLst/>
            <a:cxnLst/>
            <a:rect l="l" t="t" r="r" b="b"/>
            <a:pathLst>
              <a:path w="616293" h="616293">
                <a:moveTo>
                  <a:pt x="0" y="0"/>
                </a:moveTo>
                <a:lnTo>
                  <a:pt x="616294" y="0"/>
                </a:lnTo>
                <a:lnTo>
                  <a:pt x="616294" y="616293"/>
                </a:lnTo>
                <a:lnTo>
                  <a:pt x="0" y="61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2078892" y="6433317"/>
            <a:ext cx="616293" cy="616293"/>
          </a:xfrm>
          <a:custGeom>
            <a:avLst/>
            <a:gdLst/>
            <a:ahLst/>
            <a:cxnLst/>
            <a:rect l="l" t="t" r="r" b="b"/>
            <a:pathLst>
              <a:path w="616293" h="616293">
                <a:moveTo>
                  <a:pt x="0" y="0"/>
                </a:moveTo>
                <a:lnTo>
                  <a:pt x="616294" y="0"/>
                </a:lnTo>
                <a:lnTo>
                  <a:pt x="616294" y="616294"/>
                </a:lnTo>
                <a:lnTo>
                  <a:pt x="0" y="616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16"/>
          <p:cNvSpPr/>
          <p:nvPr/>
        </p:nvSpPr>
        <p:spPr>
          <a:xfrm>
            <a:off x="9414724" y="6433317"/>
            <a:ext cx="616293" cy="616293"/>
          </a:xfrm>
          <a:custGeom>
            <a:avLst/>
            <a:gdLst/>
            <a:ahLst/>
            <a:cxnLst/>
            <a:rect l="l" t="t" r="r" b="b"/>
            <a:pathLst>
              <a:path w="616293" h="616293">
                <a:moveTo>
                  <a:pt x="0" y="0"/>
                </a:moveTo>
                <a:lnTo>
                  <a:pt x="616293" y="0"/>
                </a:lnTo>
                <a:lnTo>
                  <a:pt x="616293" y="616294"/>
                </a:lnTo>
                <a:lnTo>
                  <a:pt x="0" y="616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6493557" y="7536313"/>
            <a:ext cx="616293" cy="616293"/>
          </a:xfrm>
          <a:custGeom>
            <a:avLst/>
            <a:gdLst/>
            <a:ahLst/>
            <a:cxnLst/>
            <a:rect l="l" t="t" r="r" b="b"/>
            <a:pathLst>
              <a:path w="616293" h="616293">
                <a:moveTo>
                  <a:pt x="0" y="0"/>
                </a:moveTo>
                <a:lnTo>
                  <a:pt x="616293" y="0"/>
                </a:lnTo>
                <a:lnTo>
                  <a:pt x="616293" y="616293"/>
                </a:lnTo>
                <a:lnTo>
                  <a:pt x="0" y="61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9414724" y="7536313"/>
            <a:ext cx="616293" cy="616293"/>
          </a:xfrm>
          <a:custGeom>
            <a:avLst/>
            <a:gdLst/>
            <a:ahLst/>
            <a:cxnLst/>
            <a:rect l="l" t="t" r="r" b="b"/>
            <a:pathLst>
              <a:path w="616293" h="616293">
                <a:moveTo>
                  <a:pt x="0" y="0"/>
                </a:moveTo>
                <a:lnTo>
                  <a:pt x="616293" y="0"/>
                </a:lnTo>
                <a:lnTo>
                  <a:pt x="616293" y="616293"/>
                </a:lnTo>
                <a:lnTo>
                  <a:pt x="0" y="61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4997186" y="7536313"/>
            <a:ext cx="616293" cy="616293"/>
          </a:xfrm>
          <a:custGeom>
            <a:avLst/>
            <a:gdLst/>
            <a:ahLst/>
            <a:cxnLst/>
            <a:rect l="l" t="t" r="r" b="b"/>
            <a:pathLst>
              <a:path w="616293" h="616293">
                <a:moveTo>
                  <a:pt x="0" y="0"/>
                </a:moveTo>
                <a:lnTo>
                  <a:pt x="616293" y="0"/>
                </a:lnTo>
                <a:lnTo>
                  <a:pt x="616293" y="616293"/>
                </a:lnTo>
                <a:lnTo>
                  <a:pt x="0" y="616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TextBox 20"/>
          <p:cNvSpPr txBox="1"/>
          <p:nvPr/>
        </p:nvSpPr>
        <p:spPr>
          <a:xfrm>
            <a:off x="1592900" y="1541843"/>
            <a:ext cx="6475161" cy="721995"/>
          </a:xfrm>
          <a:prstGeom prst="rect">
            <a:avLst/>
          </a:prstGeom>
        </p:spPr>
        <p:txBody>
          <a:bodyPr lIns="0" tIns="0" rIns="0" bIns="0" rtlCol="0" anchor="t">
            <a:spAutoFit/>
          </a:bodyPr>
          <a:lstStyle/>
          <a:p>
            <a:pPr>
              <a:lnSpc>
                <a:spcPts val="5880"/>
              </a:lnSpc>
              <a:spcBef>
                <a:spcPct val="0"/>
              </a:spcBef>
            </a:pPr>
            <a:r>
              <a:rPr lang="en-US" sz="4200">
                <a:solidFill>
                  <a:srgbClr val="0D0A1E"/>
                </a:solidFill>
                <a:latin typeface="HK Grotesk Pro Bold"/>
              </a:rPr>
              <a:t>Competitive Analysis</a:t>
            </a:r>
          </a:p>
        </p:txBody>
      </p:sp>
      <p:sp>
        <p:nvSpPr>
          <p:cNvPr id="21" name="TextBox 21"/>
          <p:cNvSpPr txBox="1"/>
          <p:nvPr/>
        </p:nvSpPr>
        <p:spPr>
          <a:xfrm>
            <a:off x="2321069" y="4245913"/>
            <a:ext cx="2284809" cy="455296"/>
          </a:xfrm>
          <a:prstGeom prst="rect">
            <a:avLst/>
          </a:prstGeom>
        </p:spPr>
        <p:txBody>
          <a:bodyPr lIns="0" tIns="0" rIns="0" bIns="0" rtlCol="0" anchor="t">
            <a:spAutoFit/>
          </a:bodyPr>
          <a:lstStyle/>
          <a:p>
            <a:pPr algn="ctr">
              <a:lnSpc>
                <a:spcPts val="3779"/>
              </a:lnSpc>
              <a:spcBef>
                <a:spcPct val="0"/>
              </a:spcBef>
            </a:pPr>
            <a:r>
              <a:rPr lang="en-US" sz="2699">
                <a:solidFill>
                  <a:srgbClr val="0D0A1E"/>
                </a:solidFill>
                <a:latin typeface="HK Grotesk Pro Bold"/>
              </a:rPr>
              <a:t>Your Company</a:t>
            </a:r>
          </a:p>
        </p:txBody>
      </p:sp>
      <p:sp>
        <p:nvSpPr>
          <p:cNvPr id="22" name="TextBox 22"/>
          <p:cNvSpPr txBox="1"/>
          <p:nvPr/>
        </p:nvSpPr>
        <p:spPr>
          <a:xfrm>
            <a:off x="2569761" y="6490004"/>
            <a:ext cx="1787426" cy="455296"/>
          </a:xfrm>
          <a:prstGeom prst="rect">
            <a:avLst/>
          </a:prstGeom>
        </p:spPr>
        <p:txBody>
          <a:bodyPr lIns="0" tIns="0" rIns="0" bIns="0" rtlCol="0" anchor="t">
            <a:spAutoFit/>
          </a:bodyPr>
          <a:lstStyle/>
          <a:p>
            <a:pPr algn="ctr">
              <a:lnSpc>
                <a:spcPts val="3779"/>
              </a:lnSpc>
              <a:spcBef>
                <a:spcPct val="0"/>
              </a:spcBef>
            </a:pPr>
            <a:r>
              <a:rPr lang="en-US" sz="2699">
                <a:solidFill>
                  <a:srgbClr val="0D0A1E"/>
                </a:solidFill>
                <a:latin typeface="HK Grotesk Pro Bold"/>
              </a:rPr>
              <a:t>Thing &amp; Co.</a:t>
            </a:r>
          </a:p>
        </p:txBody>
      </p:sp>
      <p:sp>
        <p:nvSpPr>
          <p:cNvPr id="23" name="TextBox 23"/>
          <p:cNvSpPr txBox="1"/>
          <p:nvPr/>
        </p:nvSpPr>
        <p:spPr>
          <a:xfrm>
            <a:off x="2309647" y="5387008"/>
            <a:ext cx="2307654" cy="455296"/>
          </a:xfrm>
          <a:prstGeom prst="rect">
            <a:avLst/>
          </a:prstGeom>
        </p:spPr>
        <p:txBody>
          <a:bodyPr lIns="0" tIns="0" rIns="0" bIns="0" rtlCol="0" anchor="t">
            <a:spAutoFit/>
          </a:bodyPr>
          <a:lstStyle/>
          <a:p>
            <a:pPr algn="ctr">
              <a:lnSpc>
                <a:spcPts val="3779"/>
              </a:lnSpc>
              <a:spcBef>
                <a:spcPct val="0"/>
              </a:spcBef>
            </a:pPr>
            <a:r>
              <a:rPr lang="en-US" sz="2699">
                <a:solidFill>
                  <a:srgbClr val="0D0A1E"/>
                </a:solidFill>
                <a:latin typeface="HK Grotesk Pro Bold"/>
              </a:rPr>
              <a:t> Company, Inc.</a:t>
            </a:r>
          </a:p>
        </p:txBody>
      </p:sp>
      <p:sp>
        <p:nvSpPr>
          <p:cNvPr id="24" name="TextBox 24"/>
          <p:cNvSpPr txBox="1"/>
          <p:nvPr/>
        </p:nvSpPr>
        <p:spPr>
          <a:xfrm>
            <a:off x="2404525" y="7592999"/>
            <a:ext cx="2117899" cy="455296"/>
          </a:xfrm>
          <a:prstGeom prst="rect">
            <a:avLst/>
          </a:prstGeom>
        </p:spPr>
        <p:txBody>
          <a:bodyPr lIns="0" tIns="0" rIns="0" bIns="0" rtlCol="0" anchor="t">
            <a:spAutoFit/>
          </a:bodyPr>
          <a:lstStyle/>
          <a:p>
            <a:pPr algn="ctr">
              <a:lnSpc>
                <a:spcPts val="3779"/>
              </a:lnSpc>
              <a:spcBef>
                <a:spcPct val="0"/>
              </a:spcBef>
            </a:pPr>
            <a:r>
              <a:rPr lang="en-US" sz="2699">
                <a:solidFill>
                  <a:srgbClr val="0D0A1E"/>
                </a:solidFill>
                <a:latin typeface="HK Grotesk Pro Bold"/>
              </a:rPr>
              <a:t>Hempish, Inc.</a:t>
            </a:r>
          </a:p>
        </p:txBody>
      </p:sp>
      <p:sp>
        <p:nvSpPr>
          <p:cNvPr id="25" name="TextBox 25"/>
          <p:cNvSpPr txBox="1"/>
          <p:nvPr/>
        </p:nvSpPr>
        <p:spPr>
          <a:xfrm>
            <a:off x="5535346" y="3184314"/>
            <a:ext cx="2532715" cy="406653"/>
          </a:xfrm>
          <a:prstGeom prst="rect">
            <a:avLst/>
          </a:prstGeom>
        </p:spPr>
        <p:txBody>
          <a:bodyPr lIns="0" tIns="0" rIns="0" bIns="0" rtlCol="0" anchor="t">
            <a:spAutoFit/>
          </a:bodyPr>
          <a:lstStyle/>
          <a:p>
            <a:pPr algn="ctr">
              <a:lnSpc>
                <a:spcPts val="3311"/>
              </a:lnSpc>
              <a:spcBef>
                <a:spcPct val="0"/>
              </a:spcBef>
            </a:pPr>
            <a:r>
              <a:rPr lang="en-US" sz="2365">
                <a:solidFill>
                  <a:srgbClr val="0D0A1E"/>
                </a:solidFill>
                <a:latin typeface="HK Grotesk Pro Medium"/>
              </a:rPr>
              <a:t>Benefit or feature</a:t>
            </a:r>
          </a:p>
        </p:txBody>
      </p:sp>
      <p:sp>
        <p:nvSpPr>
          <p:cNvPr id="26" name="TextBox 26"/>
          <p:cNvSpPr txBox="1"/>
          <p:nvPr/>
        </p:nvSpPr>
        <p:spPr>
          <a:xfrm>
            <a:off x="8371805" y="3184314"/>
            <a:ext cx="2532715" cy="406653"/>
          </a:xfrm>
          <a:prstGeom prst="rect">
            <a:avLst/>
          </a:prstGeom>
        </p:spPr>
        <p:txBody>
          <a:bodyPr lIns="0" tIns="0" rIns="0" bIns="0" rtlCol="0" anchor="t">
            <a:spAutoFit/>
          </a:bodyPr>
          <a:lstStyle/>
          <a:p>
            <a:pPr algn="ctr">
              <a:lnSpc>
                <a:spcPts val="3311"/>
              </a:lnSpc>
              <a:spcBef>
                <a:spcPct val="0"/>
              </a:spcBef>
            </a:pPr>
            <a:r>
              <a:rPr lang="en-US" sz="2365">
                <a:solidFill>
                  <a:srgbClr val="0D0A1E"/>
                </a:solidFill>
                <a:latin typeface="HK Grotesk Pro Medium"/>
              </a:rPr>
              <a:t>Benefit or feature</a:t>
            </a:r>
          </a:p>
        </p:txBody>
      </p:sp>
      <p:sp>
        <p:nvSpPr>
          <p:cNvPr id="27" name="TextBox 27"/>
          <p:cNvSpPr txBox="1"/>
          <p:nvPr/>
        </p:nvSpPr>
        <p:spPr>
          <a:xfrm>
            <a:off x="11190270" y="3184314"/>
            <a:ext cx="2532715" cy="406653"/>
          </a:xfrm>
          <a:prstGeom prst="rect">
            <a:avLst/>
          </a:prstGeom>
        </p:spPr>
        <p:txBody>
          <a:bodyPr lIns="0" tIns="0" rIns="0" bIns="0" rtlCol="0" anchor="t">
            <a:spAutoFit/>
          </a:bodyPr>
          <a:lstStyle/>
          <a:p>
            <a:pPr algn="ctr">
              <a:lnSpc>
                <a:spcPts val="3311"/>
              </a:lnSpc>
              <a:spcBef>
                <a:spcPct val="0"/>
              </a:spcBef>
            </a:pPr>
            <a:r>
              <a:rPr lang="en-US" sz="2365">
                <a:solidFill>
                  <a:srgbClr val="0D0A1E"/>
                </a:solidFill>
                <a:latin typeface="HK Grotesk Pro Medium"/>
              </a:rPr>
              <a:t>Benefit or feature</a:t>
            </a:r>
          </a:p>
        </p:txBody>
      </p:sp>
      <p:sp>
        <p:nvSpPr>
          <p:cNvPr id="28" name="TextBox 28"/>
          <p:cNvSpPr txBox="1"/>
          <p:nvPr/>
        </p:nvSpPr>
        <p:spPr>
          <a:xfrm>
            <a:off x="13925714" y="3184314"/>
            <a:ext cx="2532715" cy="406653"/>
          </a:xfrm>
          <a:prstGeom prst="rect">
            <a:avLst/>
          </a:prstGeom>
        </p:spPr>
        <p:txBody>
          <a:bodyPr lIns="0" tIns="0" rIns="0" bIns="0" rtlCol="0" anchor="t">
            <a:spAutoFit/>
          </a:bodyPr>
          <a:lstStyle/>
          <a:p>
            <a:pPr algn="ctr">
              <a:lnSpc>
                <a:spcPts val="3311"/>
              </a:lnSpc>
              <a:spcBef>
                <a:spcPct val="0"/>
              </a:spcBef>
            </a:pPr>
            <a:r>
              <a:rPr lang="en-US" sz="2365">
                <a:solidFill>
                  <a:srgbClr val="0D0A1E"/>
                </a:solidFill>
                <a:latin typeface="HK Grotesk Pro Medium"/>
              </a:rPr>
              <a:t>Benefit or feature</a:t>
            </a:r>
          </a:p>
        </p:txBody>
      </p:sp>
      <p:sp>
        <p:nvSpPr>
          <p:cNvPr id="29" name="TextBox 29"/>
          <p:cNvSpPr txBox="1"/>
          <p:nvPr/>
        </p:nvSpPr>
        <p:spPr>
          <a:xfrm>
            <a:off x="7223110" y="1431671"/>
            <a:ext cx="8082222" cy="989965"/>
          </a:xfrm>
          <a:prstGeom prst="rect">
            <a:avLst/>
          </a:prstGeom>
        </p:spPr>
        <p:txBody>
          <a:bodyPr lIns="0" tIns="0" rIns="0" bIns="0" rtlCol="0" anchor="t">
            <a:spAutoFit/>
          </a:bodyPr>
          <a:lstStyle/>
          <a:p>
            <a:pPr>
              <a:lnSpc>
                <a:spcPts val="2659"/>
              </a:lnSpc>
              <a:spcBef>
                <a:spcPct val="0"/>
              </a:spcBef>
            </a:pPr>
            <a:r>
              <a:rPr lang="en-US" sz="1899">
                <a:solidFill>
                  <a:srgbClr val="FF3131"/>
                </a:solidFill>
                <a:latin typeface="HK Grotesk Pro Bold"/>
              </a:rPr>
              <a:t>Is this a super simple table? Heck yes it is! If you have more features, and more competitors, by all means add. Just make sure your information is accurate and verifiable. DELETE NOTE.</a:t>
            </a:r>
          </a:p>
        </p:txBody>
      </p:sp>
      <p:grpSp>
        <p:nvGrpSpPr>
          <p:cNvPr id="30" name="Group 30"/>
          <p:cNvGrpSpPr/>
          <p:nvPr/>
        </p:nvGrpSpPr>
        <p:grpSpPr>
          <a:xfrm>
            <a:off x="1592900" y="9258300"/>
            <a:ext cx="14929451" cy="729299"/>
            <a:chOff x="0" y="0"/>
            <a:chExt cx="19905935" cy="972398"/>
          </a:xfrm>
        </p:grpSpPr>
        <p:sp>
          <p:nvSpPr>
            <p:cNvPr id="31" name="TextBox 31"/>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32" name="AutoShape 32"/>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33" name="AutoShape 33"/>
            <p:cNvSpPr/>
            <p:nvPr/>
          </p:nvSpPr>
          <p:spPr>
            <a:xfrm>
              <a:off x="3607178" y="206162"/>
              <a:ext cx="16298758" cy="0"/>
            </a:xfrm>
            <a:prstGeom prst="line">
              <a:avLst/>
            </a:prstGeom>
            <a:ln w="12700"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35" name="TextBox 35"/>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03</a:t>
              </a:r>
            </a:p>
          </p:txBody>
        </p:sp>
      </p:grpSp>
      <p:sp>
        <p:nvSpPr>
          <p:cNvPr id="36" name="Freeform 36"/>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585396" y="5404220"/>
            <a:ext cx="8375703" cy="311594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Investors are not philanthropists. They might be interested in the hemp sector because it aligns with their values, but at the end of the day they still want to invest in order to share in your financial success. Maybe your company needs $500,000 for proof-of-concept, then plans to raise additional capital to scale and grab more revenue and marketshare, aiming to reach $2 million in yearly revenue in a three-year period. Whatever it is, this is your opportunity to articulate why YOUR plan can make 1+1 = 3.</a:t>
            </a:r>
          </a:p>
        </p:txBody>
      </p:sp>
      <p:sp>
        <p:nvSpPr>
          <p:cNvPr id="7" name="TextBox 7"/>
          <p:cNvSpPr txBox="1"/>
          <p:nvPr/>
        </p:nvSpPr>
        <p:spPr>
          <a:xfrm>
            <a:off x="1585396" y="3319150"/>
            <a:ext cx="9051568" cy="1732799"/>
          </a:xfrm>
          <a:prstGeom prst="rect">
            <a:avLst/>
          </a:prstGeom>
        </p:spPr>
        <p:txBody>
          <a:bodyPr lIns="0" tIns="0" rIns="0" bIns="0" rtlCol="0" anchor="t">
            <a:spAutoFit/>
          </a:bodyPr>
          <a:lstStyle/>
          <a:p>
            <a:pPr>
              <a:lnSpc>
                <a:spcPts val="4552"/>
              </a:lnSpc>
            </a:pPr>
            <a:r>
              <a:rPr lang="en-US" sz="4100">
                <a:solidFill>
                  <a:srgbClr val="358F5C"/>
                </a:solidFill>
                <a:latin typeface="HK Grotesk Pro Bold"/>
              </a:rPr>
              <a:t>They know your product. They know your competition. They understand the “why.” Now how do you grow?</a:t>
            </a:r>
          </a:p>
        </p:txBody>
      </p:sp>
      <p:sp>
        <p:nvSpPr>
          <p:cNvPr id="8" name="TextBox 8"/>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spc="-120">
                <a:solidFill>
                  <a:srgbClr val="0D0A1E"/>
                </a:solidFill>
                <a:latin typeface="HK Grotesk Pro Bold"/>
              </a:rPr>
              <a:t>Opportunity</a:t>
            </a:r>
          </a:p>
        </p:txBody>
      </p:sp>
      <p:sp>
        <p:nvSpPr>
          <p:cNvPr id="9" name="Freeform 9"/>
          <p:cNvSpPr/>
          <p:nvPr/>
        </p:nvSpPr>
        <p:spPr>
          <a:xfrm>
            <a:off x="10613003" y="229414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l="-55030" r="-22747"/>
            </a:stretch>
          </a:blipFill>
        </p:spPr>
        <p:txBody>
          <a:bodyPr/>
          <a:lstStyle/>
          <a:p>
            <a:endParaRPr lang="en-US"/>
          </a:p>
        </p:txBody>
      </p:sp>
      <p:grpSp>
        <p:nvGrpSpPr>
          <p:cNvPr id="10" name="Group 10"/>
          <p:cNvGrpSpPr/>
          <p:nvPr/>
        </p:nvGrpSpPr>
        <p:grpSpPr>
          <a:xfrm>
            <a:off x="1592900" y="9258300"/>
            <a:ext cx="12409014" cy="729299"/>
            <a:chOff x="0" y="0"/>
            <a:chExt cx="16545353" cy="972398"/>
          </a:xfrm>
        </p:grpSpPr>
        <p:sp>
          <p:nvSpPr>
            <p:cNvPr id="11" name="AutoShape 11"/>
            <p:cNvSpPr/>
            <p:nvPr/>
          </p:nvSpPr>
          <p:spPr>
            <a:xfrm>
              <a:off x="3607178" y="218015"/>
              <a:ext cx="6870121" cy="11853"/>
            </a:xfrm>
            <a:prstGeom prst="line">
              <a:avLst/>
            </a:prstGeom>
            <a:ln w="12700" cap="flat">
              <a:solidFill>
                <a:srgbClr val="000000"/>
              </a:solidFill>
              <a:prstDash val="solid"/>
              <a:headEnd type="none" w="sm" len="sm"/>
              <a:tailEnd type="none" w="sm" len="sm"/>
            </a:ln>
          </p:spPr>
          <p:txBody>
            <a:bodyPr/>
            <a:lstStyle/>
            <a:p>
              <a:endParaRPr lang="en-US"/>
            </a:p>
          </p:txBody>
        </p:sp>
        <p:sp>
          <p:nvSpPr>
            <p:cNvPr id="12" name="AutoShape 12"/>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13" name="TextBox 13"/>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4" name="TextBox 14"/>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5" name="TextBox 15"/>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15</a:t>
              </a:r>
            </a:p>
          </p:txBody>
        </p:sp>
      </p:grpSp>
      <p:sp>
        <p:nvSpPr>
          <p:cNvPr id="16" name="TextBox 16"/>
          <p:cNvSpPr txBox="1"/>
          <p:nvPr/>
        </p:nvSpPr>
        <p:spPr>
          <a:xfrm>
            <a:off x="10789394" y="2470626"/>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
        <p:nvSpPr>
          <p:cNvPr id="17" name="Freeform 17"/>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1552302"/>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592900" y="9258300"/>
            <a:ext cx="14929451" cy="729299"/>
            <a:chOff x="0" y="0"/>
            <a:chExt cx="19905935" cy="972398"/>
          </a:xfrm>
        </p:grpSpPr>
        <p:sp>
          <p:nvSpPr>
            <p:cNvPr id="8" name="TextBox 8"/>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9" name="AutoShape 9"/>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10" name="AutoShape 10"/>
            <p:cNvSpPr/>
            <p:nvPr/>
          </p:nvSpPr>
          <p:spPr>
            <a:xfrm>
              <a:off x="3607178" y="206162"/>
              <a:ext cx="16298758" cy="0"/>
            </a:xfrm>
            <a:prstGeom prst="line">
              <a:avLst/>
            </a:prstGeom>
            <a:ln w="12700" cap="flat">
              <a:solidFill>
                <a:srgbClr val="000000"/>
              </a:solidFill>
              <a:prstDash val="solid"/>
              <a:headEnd type="none" w="sm" len="sm"/>
              <a:tailEnd type="none" w="sm" len="sm"/>
            </a:ln>
          </p:spPr>
          <p:txBody>
            <a:bodyPr/>
            <a:lstStyle/>
            <a:p>
              <a:endParaRPr lang="en-US"/>
            </a:p>
          </p:txBody>
        </p:sp>
        <p:sp>
          <p:nvSpPr>
            <p:cNvPr id="11" name="TextBox 11"/>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2" name="TextBox 12"/>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16</a:t>
              </a:r>
            </a:p>
          </p:txBody>
        </p:sp>
      </p:grpSp>
      <p:sp>
        <p:nvSpPr>
          <p:cNvPr id="13" name="Freeform 13"/>
          <p:cNvSpPr/>
          <p:nvPr/>
        </p:nvSpPr>
        <p:spPr>
          <a:xfrm>
            <a:off x="5202879" y="1391603"/>
            <a:ext cx="11137262" cy="7602928"/>
          </a:xfrm>
          <a:custGeom>
            <a:avLst/>
            <a:gdLst/>
            <a:ahLst/>
            <a:cxnLst/>
            <a:rect l="l" t="t" r="r" b="b"/>
            <a:pathLst>
              <a:path w="11137262" h="7602928">
                <a:moveTo>
                  <a:pt x="0" y="0"/>
                </a:moveTo>
                <a:lnTo>
                  <a:pt x="11137262" y="0"/>
                </a:lnTo>
                <a:lnTo>
                  <a:pt x="11137262" y="7602927"/>
                </a:lnTo>
                <a:lnTo>
                  <a:pt x="0" y="7602927"/>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880258" y="1327782"/>
            <a:ext cx="5547646" cy="821055"/>
          </a:xfrm>
          <a:prstGeom prst="rect">
            <a:avLst/>
          </a:prstGeom>
        </p:spPr>
        <p:txBody>
          <a:bodyPr lIns="0" tIns="0" rIns="0" bIns="0" rtlCol="0" anchor="t">
            <a:spAutoFit/>
          </a:bodyPr>
          <a:lstStyle/>
          <a:p>
            <a:pPr>
              <a:lnSpc>
                <a:spcPts val="6719"/>
              </a:lnSpc>
              <a:spcBef>
                <a:spcPct val="0"/>
              </a:spcBef>
            </a:pPr>
            <a:r>
              <a:rPr lang="en-US" sz="4800" spc="-120">
                <a:solidFill>
                  <a:srgbClr val="0D0A1E"/>
                </a:solidFill>
                <a:latin typeface="HK Grotesk Pro Bold"/>
              </a:rPr>
              <a:t>Projections</a:t>
            </a:r>
          </a:p>
        </p:txBody>
      </p:sp>
      <p:sp>
        <p:nvSpPr>
          <p:cNvPr id="15" name="TextBox 15"/>
          <p:cNvSpPr txBox="1"/>
          <p:nvPr/>
        </p:nvSpPr>
        <p:spPr>
          <a:xfrm>
            <a:off x="1585396" y="2391250"/>
            <a:ext cx="3355763" cy="5990589"/>
          </a:xfrm>
          <a:prstGeom prst="rect">
            <a:avLst/>
          </a:prstGeom>
        </p:spPr>
        <p:txBody>
          <a:bodyPr lIns="0" tIns="0" rIns="0" bIns="0" rtlCol="0" anchor="t">
            <a:spAutoFit/>
          </a:bodyPr>
          <a:lstStyle/>
          <a:p>
            <a:pPr>
              <a:lnSpc>
                <a:spcPts val="2659"/>
              </a:lnSpc>
              <a:spcBef>
                <a:spcPct val="0"/>
              </a:spcBef>
            </a:pPr>
            <a:r>
              <a:rPr lang="en-US" sz="1899">
                <a:solidFill>
                  <a:srgbClr val="FF3131"/>
                </a:solidFill>
                <a:latin typeface="HK Grotesk Pro Bold"/>
              </a:rPr>
              <a:t>As long as you’ve worked up a detailed budget and understand all the economics of your business, with the financial models available on our site you should be able to generate a reasonable projection of your expected profits and losses (known as P&amp;L). This is what shows investors your intended roadmap to financial success. No investor would ever assume you are promising to hit these numbers, but it’s important that you don’t make any such promises. This is a projection — not reality. DELETE NOTE.</a:t>
            </a:r>
          </a:p>
        </p:txBody>
      </p:sp>
      <p:sp>
        <p:nvSpPr>
          <p:cNvPr id="16" name="TextBox 16"/>
          <p:cNvSpPr txBox="1"/>
          <p:nvPr/>
        </p:nvSpPr>
        <p:spPr>
          <a:xfrm>
            <a:off x="7273386" y="4796305"/>
            <a:ext cx="6996248" cy="1142381"/>
          </a:xfrm>
          <a:prstGeom prst="rect">
            <a:avLst/>
          </a:prstGeom>
        </p:spPr>
        <p:txBody>
          <a:bodyPr lIns="0" tIns="0" rIns="0" bIns="0" rtlCol="0" anchor="t">
            <a:spAutoFit/>
          </a:bodyPr>
          <a:lstStyle/>
          <a:p>
            <a:pPr algn="ctr">
              <a:lnSpc>
                <a:spcPts val="4649"/>
              </a:lnSpc>
              <a:spcBef>
                <a:spcPct val="0"/>
              </a:spcBef>
            </a:pPr>
            <a:r>
              <a:rPr lang="en-US" sz="3320">
                <a:solidFill>
                  <a:srgbClr val="FF3131"/>
                </a:solidFill>
                <a:latin typeface="HK Grotesk Pro Bold"/>
              </a:rPr>
              <a:t>EXAMPLE ONLY. PLEASE CREATE YOUR OWN FINANCIALS.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1592900" y="9258300"/>
            <a:ext cx="14929451" cy="729299"/>
            <a:chOff x="0" y="0"/>
            <a:chExt cx="19905935" cy="972398"/>
          </a:xfrm>
        </p:grpSpPr>
        <p:sp>
          <p:nvSpPr>
            <p:cNvPr id="7" name="TextBox 7"/>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8" name="AutoShape 8"/>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9" name="AutoShape 9"/>
            <p:cNvSpPr/>
            <p:nvPr/>
          </p:nvSpPr>
          <p:spPr>
            <a:xfrm>
              <a:off x="3607178" y="206162"/>
              <a:ext cx="16298758" cy="0"/>
            </a:xfrm>
            <a:prstGeom prst="line">
              <a:avLst/>
            </a:prstGeom>
            <a:ln w="12700" cap="flat">
              <a:solidFill>
                <a:srgbClr val="000000"/>
              </a:solidFill>
              <a:prstDash val="solid"/>
              <a:headEnd type="none" w="sm" len="sm"/>
              <a:tailEnd type="none" w="sm" len="sm"/>
            </a:ln>
          </p:spPr>
          <p:txBody>
            <a:bodyPr/>
            <a:lstStyle/>
            <a:p>
              <a:endParaRPr lang="en-US"/>
            </a:p>
          </p:txBody>
        </p:sp>
        <p:sp>
          <p:nvSpPr>
            <p:cNvPr id="10" name="TextBox 10"/>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1" name="TextBox 11"/>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17</a:t>
              </a:r>
            </a:p>
          </p:txBody>
        </p:sp>
      </p:grpSp>
      <p:grpSp>
        <p:nvGrpSpPr>
          <p:cNvPr id="12" name="Group 12"/>
          <p:cNvGrpSpPr/>
          <p:nvPr/>
        </p:nvGrpSpPr>
        <p:grpSpPr>
          <a:xfrm>
            <a:off x="10396666" y="2164874"/>
            <a:ext cx="6862634" cy="2091779"/>
            <a:chOff x="0" y="0"/>
            <a:chExt cx="1807443" cy="550921"/>
          </a:xfrm>
        </p:grpSpPr>
        <p:sp>
          <p:nvSpPr>
            <p:cNvPr id="13" name="Freeform 13"/>
            <p:cNvSpPr/>
            <p:nvPr/>
          </p:nvSpPr>
          <p:spPr>
            <a:xfrm>
              <a:off x="0" y="0"/>
              <a:ext cx="1807443" cy="550921"/>
            </a:xfrm>
            <a:custGeom>
              <a:avLst/>
              <a:gdLst/>
              <a:ahLst/>
              <a:cxnLst/>
              <a:rect l="l" t="t" r="r" b="b"/>
              <a:pathLst>
                <a:path w="1807443" h="550921">
                  <a:moveTo>
                    <a:pt x="0" y="0"/>
                  </a:moveTo>
                  <a:lnTo>
                    <a:pt x="1807443" y="0"/>
                  </a:lnTo>
                  <a:lnTo>
                    <a:pt x="1807443" y="550921"/>
                  </a:lnTo>
                  <a:lnTo>
                    <a:pt x="0" y="550921"/>
                  </a:lnTo>
                  <a:close/>
                </a:path>
              </a:pathLst>
            </a:custGeom>
            <a:solidFill>
              <a:srgbClr val="1E7042"/>
            </a:solidFill>
          </p:spPr>
          <p:txBody>
            <a:bodyPr/>
            <a:lstStyle/>
            <a:p>
              <a:endParaRPr lang="en-US"/>
            </a:p>
          </p:txBody>
        </p:sp>
        <p:sp>
          <p:nvSpPr>
            <p:cNvPr id="14" name="TextBox 14"/>
            <p:cNvSpPr txBox="1"/>
            <p:nvPr/>
          </p:nvSpPr>
          <p:spPr>
            <a:xfrm>
              <a:off x="0" y="28575"/>
              <a:ext cx="1807443" cy="522346"/>
            </a:xfrm>
            <a:prstGeom prst="rect">
              <a:avLst/>
            </a:prstGeom>
          </p:spPr>
          <p:txBody>
            <a:bodyPr lIns="50800" tIns="50800" rIns="50800" bIns="50800" rtlCol="0" anchor="ctr"/>
            <a:lstStyle/>
            <a:p>
              <a:pPr algn="ctr">
                <a:lnSpc>
                  <a:spcPts val="2391"/>
                </a:lnSpc>
              </a:pPr>
              <a:r>
                <a:rPr lang="en-US" sz="2299">
                  <a:solidFill>
                    <a:srgbClr val="FFFFFF"/>
                  </a:solidFill>
                  <a:latin typeface="HK Grotesk Pro Bold"/>
                </a:rPr>
                <a:t>Seed Round</a:t>
              </a:r>
            </a:p>
            <a:p>
              <a:pPr algn="ctr">
                <a:lnSpc>
                  <a:spcPts val="7903"/>
                </a:lnSpc>
              </a:pPr>
              <a:r>
                <a:rPr lang="en-US" sz="7599">
                  <a:solidFill>
                    <a:srgbClr val="FFFFFF"/>
                  </a:solidFill>
                  <a:latin typeface="HK Grotesk Pro Bold"/>
                </a:rPr>
                <a:t>$500,000</a:t>
              </a:r>
            </a:p>
            <a:p>
              <a:pPr algn="ctr">
                <a:lnSpc>
                  <a:spcPts val="2391"/>
                </a:lnSpc>
              </a:pPr>
              <a:r>
                <a:rPr lang="en-US" sz="2299">
                  <a:solidFill>
                    <a:srgbClr val="FFFFFF"/>
                  </a:solidFill>
                  <a:latin typeface="HK Grotesk Pro Bold"/>
                </a:rPr>
                <a:t>Seeking 1-3 strategic investors</a:t>
              </a:r>
            </a:p>
          </p:txBody>
        </p:sp>
      </p:grpSp>
      <p:grpSp>
        <p:nvGrpSpPr>
          <p:cNvPr id="15" name="Group 15"/>
          <p:cNvGrpSpPr/>
          <p:nvPr/>
        </p:nvGrpSpPr>
        <p:grpSpPr>
          <a:xfrm>
            <a:off x="10396666" y="6783536"/>
            <a:ext cx="6862634" cy="2091779"/>
            <a:chOff x="0" y="0"/>
            <a:chExt cx="1807443" cy="550921"/>
          </a:xfrm>
        </p:grpSpPr>
        <p:sp>
          <p:nvSpPr>
            <p:cNvPr id="16" name="Freeform 16"/>
            <p:cNvSpPr/>
            <p:nvPr/>
          </p:nvSpPr>
          <p:spPr>
            <a:xfrm>
              <a:off x="0" y="0"/>
              <a:ext cx="1807443" cy="550921"/>
            </a:xfrm>
            <a:custGeom>
              <a:avLst/>
              <a:gdLst/>
              <a:ahLst/>
              <a:cxnLst/>
              <a:rect l="l" t="t" r="r" b="b"/>
              <a:pathLst>
                <a:path w="1807443" h="550921">
                  <a:moveTo>
                    <a:pt x="0" y="0"/>
                  </a:moveTo>
                  <a:lnTo>
                    <a:pt x="1807443" y="0"/>
                  </a:lnTo>
                  <a:lnTo>
                    <a:pt x="1807443" y="550921"/>
                  </a:lnTo>
                  <a:lnTo>
                    <a:pt x="0" y="550921"/>
                  </a:lnTo>
                  <a:close/>
                </a:path>
              </a:pathLst>
            </a:custGeom>
            <a:solidFill>
              <a:srgbClr val="1E7042"/>
            </a:solidFill>
          </p:spPr>
          <p:txBody>
            <a:bodyPr/>
            <a:lstStyle/>
            <a:p>
              <a:endParaRPr lang="en-US"/>
            </a:p>
          </p:txBody>
        </p:sp>
        <p:sp>
          <p:nvSpPr>
            <p:cNvPr id="17" name="TextBox 17"/>
            <p:cNvSpPr txBox="1"/>
            <p:nvPr/>
          </p:nvSpPr>
          <p:spPr>
            <a:xfrm>
              <a:off x="0" y="28575"/>
              <a:ext cx="1807443" cy="522346"/>
            </a:xfrm>
            <a:prstGeom prst="rect">
              <a:avLst/>
            </a:prstGeom>
          </p:spPr>
          <p:txBody>
            <a:bodyPr lIns="50800" tIns="50800" rIns="50800" bIns="50800" rtlCol="0" anchor="ctr"/>
            <a:lstStyle/>
            <a:p>
              <a:pPr algn="ctr">
                <a:lnSpc>
                  <a:spcPts val="2391"/>
                </a:lnSpc>
              </a:pPr>
              <a:r>
                <a:rPr lang="en-US" sz="2299">
                  <a:solidFill>
                    <a:srgbClr val="FFFFFF"/>
                  </a:solidFill>
                  <a:latin typeface="HK Grotesk Pro Bold"/>
                </a:rPr>
                <a:t>Equity Pool</a:t>
              </a:r>
            </a:p>
            <a:p>
              <a:pPr algn="ctr">
                <a:lnSpc>
                  <a:spcPts val="7903"/>
                </a:lnSpc>
              </a:pPr>
              <a:r>
                <a:rPr lang="en-US" sz="7599">
                  <a:solidFill>
                    <a:srgbClr val="FFFFFF"/>
                  </a:solidFill>
                  <a:latin typeface="HK Grotesk Pro Bold"/>
                </a:rPr>
                <a:t>10%</a:t>
              </a:r>
            </a:p>
            <a:p>
              <a:pPr algn="ctr">
                <a:lnSpc>
                  <a:spcPts val="2391"/>
                </a:lnSpc>
              </a:pPr>
              <a:r>
                <a:rPr lang="en-US" sz="2299">
                  <a:solidFill>
                    <a:srgbClr val="FFFFFF"/>
                  </a:solidFill>
                  <a:latin typeface="HK Grotesk Pro Bold"/>
                </a:rPr>
                <a:t>Founder’s stock to seed investors</a:t>
              </a:r>
            </a:p>
          </p:txBody>
        </p:sp>
      </p:grpSp>
      <p:grpSp>
        <p:nvGrpSpPr>
          <p:cNvPr id="18" name="Group 18"/>
          <p:cNvGrpSpPr/>
          <p:nvPr/>
        </p:nvGrpSpPr>
        <p:grpSpPr>
          <a:xfrm>
            <a:off x="10396666" y="4527398"/>
            <a:ext cx="6862634" cy="1989438"/>
            <a:chOff x="0" y="0"/>
            <a:chExt cx="1807443" cy="523967"/>
          </a:xfrm>
        </p:grpSpPr>
        <p:sp>
          <p:nvSpPr>
            <p:cNvPr id="19" name="Freeform 19"/>
            <p:cNvSpPr/>
            <p:nvPr/>
          </p:nvSpPr>
          <p:spPr>
            <a:xfrm>
              <a:off x="0" y="0"/>
              <a:ext cx="1807443" cy="523967"/>
            </a:xfrm>
            <a:custGeom>
              <a:avLst/>
              <a:gdLst/>
              <a:ahLst/>
              <a:cxnLst/>
              <a:rect l="l" t="t" r="r" b="b"/>
              <a:pathLst>
                <a:path w="1807443" h="523967">
                  <a:moveTo>
                    <a:pt x="0" y="0"/>
                  </a:moveTo>
                  <a:lnTo>
                    <a:pt x="1807443" y="0"/>
                  </a:lnTo>
                  <a:lnTo>
                    <a:pt x="1807443" y="523967"/>
                  </a:lnTo>
                  <a:lnTo>
                    <a:pt x="0" y="523967"/>
                  </a:lnTo>
                  <a:close/>
                </a:path>
              </a:pathLst>
            </a:custGeom>
            <a:solidFill>
              <a:srgbClr val="ACD167"/>
            </a:solidFill>
          </p:spPr>
          <p:txBody>
            <a:bodyPr/>
            <a:lstStyle/>
            <a:p>
              <a:endParaRPr lang="en-US"/>
            </a:p>
          </p:txBody>
        </p:sp>
        <p:sp>
          <p:nvSpPr>
            <p:cNvPr id="20" name="TextBox 20"/>
            <p:cNvSpPr txBox="1"/>
            <p:nvPr/>
          </p:nvSpPr>
          <p:spPr>
            <a:xfrm>
              <a:off x="0" y="28575"/>
              <a:ext cx="1807443" cy="495392"/>
            </a:xfrm>
            <a:prstGeom prst="rect">
              <a:avLst/>
            </a:prstGeom>
          </p:spPr>
          <p:txBody>
            <a:bodyPr lIns="50800" tIns="50800" rIns="50800" bIns="50800" rtlCol="0" anchor="ctr"/>
            <a:lstStyle/>
            <a:p>
              <a:pPr algn="ctr">
                <a:lnSpc>
                  <a:spcPts val="2391"/>
                </a:lnSpc>
              </a:pPr>
              <a:r>
                <a:rPr lang="en-US" sz="2299">
                  <a:solidFill>
                    <a:srgbClr val="FFFFFF"/>
                  </a:solidFill>
                  <a:latin typeface="HK Grotesk Pro Bold"/>
                </a:rPr>
                <a:t>Post-Money Valuation</a:t>
              </a:r>
            </a:p>
            <a:p>
              <a:pPr algn="ctr">
                <a:lnSpc>
                  <a:spcPts val="7903"/>
                </a:lnSpc>
              </a:pPr>
              <a:r>
                <a:rPr lang="en-US" sz="7599">
                  <a:solidFill>
                    <a:srgbClr val="FFFFFF"/>
                  </a:solidFill>
                  <a:latin typeface="HK Grotesk Pro Bold"/>
                </a:rPr>
                <a:t>$5 million</a:t>
              </a:r>
            </a:p>
            <a:p>
              <a:pPr algn="ctr">
                <a:lnSpc>
                  <a:spcPts val="2391"/>
                </a:lnSpc>
              </a:pPr>
              <a:r>
                <a:rPr lang="en-US" sz="2299">
                  <a:solidFill>
                    <a:srgbClr val="FFFFFF"/>
                  </a:solidFill>
                  <a:latin typeface="HK Grotesk Pro Bold"/>
                </a:rPr>
                <a:t>Seeking 1-3 strategic investors</a:t>
              </a:r>
            </a:p>
          </p:txBody>
        </p:sp>
      </p:grpSp>
      <p:sp>
        <p:nvSpPr>
          <p:cNvPr id="21" name="TextBox 21"/>
          <p:cNvSpPr txBox="1"/>
          <p:nvPr/>
        </p:nvSpPr>
        <p:spPr>
          <a:xfrm>
            <a:off x="1585396" y="5575002"/>
            <a:ext cx="8375703" cy="3165547"/>
          </a:xfrm>
          <a:prstGeom prst="rect">
            <a:avLst/>
          </a:prstGeom>
        </p:spPr>
        <p:txBody>
          <a:bodyPr lIns="0" tIns="0" rIns="0" bIns="0" rtlCol="0" anchor="t">
            <a:spAutoFit/>
          </a:bodyPr>
          <a:lstStyle/>
          <a:p>
            <a:pPr>
              <a:lnSpc>
                <a:spcPts val="3080"/>
              </a:lnSpc>
              <a:spcBef>
                <a:spcPct val="0"/>
              </a:spcBef>
            </a:pPr>
            <a:r>
              <a:rPr lang="en-US" sz="2200" dirty="0">
                <a:solidFill>
                  <a:srgbClr val="0D0A1E"/>
                </a:solidFill>
                <a:latin typeface="HK Grotesk Pro Medium"/>
              </a:rPr>
              <a:t>If you know exactly what you need, and figured that out with an accountant, CFO or similar, here is where you spell that out. Purely as an example (you need to crunch the numbers on this), if you’re asking for $500,000, and predicting $2.5 million in revenue in a three-year period, with a post-money valuation of $5 million, maybe you’re telling investors $500,000 = 10% equity. Make it super big as on the right. Don’t fudge this — if you’re not ready for this part, delete this slide. </a:t>
            </a:r>
          </a:p>
        </p:txBody>
      </p:sp>
      <p:sp>
        <p:nvSpPr>
          <p:cNvPr id="22" name="TextBox 22"/>
          <p:cNvSpPr txBox="1"/>
          <p:nvPr/>
        </p:nvSpPr>
        <p:spPr>
          <a:xfrm>
            <a:off x="1585396" y="3205337"/>
            <a:ext cx="7865486" cy="2159781"/>
          </a:xfrm>
          <a:prstGeom prst="rect">
            <a:avLst/>
          </a:prstGeom>
        </p:spPr>
        <p:txBody>
          <a:bodyPr lIns="0" tIns="0" rIns="0" bIns="0" rtlCol="0" anchor="t">
            <a:spAutoFit/>
          </a:bodyPr>
          <a:lstStyle/>
          <a:p>
            <a:pPr>
              <a:lnSpc>
                <a:spcPts val="4264"/>
              </a:lnSpc>
            </a:pPr>
            <a:r>
              <a:rPr lang="en-US" sz="4100" dirty="0">
                <a:solidFill>
                  <a:srgbClr val="358F5C"/>
                </a:solidFill>
                <a:latin typeface="HK Grotesk Pro Bold"/>
              </a:rPr>
              <a:t>If you have run the numbers and know what you need and what that amount means for investors, it’s go time.</a:t>
            </a:r>
          </a:p>
        </p:txBody>
      </p:sp>
      <p:sp>
        <p:nvSpPr>
          <p:cNvPr id="23" name="TextBox 23"/>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spc="-120">
                <a:solidFill>
                  <a:srgbClr val="0D0A1E"/>
                </a:solidFill>
                <a:latin typeface="HK Grotesk Pro Bold"/>
              </a:rPr>
              <a:t>Ask</a:t>
            </a:r>
          </a:p>
        </p:txBody>
      </p:sp>
      <p:sp>
        <p:nvSpPr>
          <p:cNvPr id="24" name="Freeform 24"/>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1585396" y="5404220"/>
            <a:ext cx="8690996" cy="3115945"/>
          </a:xfrm>
          <a:prstGeom prst="rect">
            <a:avLst/>
          </a:prstGeom>
        </p:spPr>
        <p:txBody>
          <a:bodyPr lIns="0" tIns="0" rIns="0" bIns="0" rtlCol="0" anchor="t">
            <a:spAutoFit/>
          </a:bodyPr>
          <a:lstStyle/>
          <a:p>
            <a:pPr>
              <a:lnSpc>
                <a:spcPts val="3080"/>
              </a:lnSpc>
            </a:pPr>
            <a:r>
              <a:rPr lang="en-US" sz="2200">
                <a:solidFill>
                  <a:srgbClr val="0D0A1E"/>
                </a:solidFill>
                <a:latin typeface="HK Grotesk Pro Medium"/>
              </a:rPr>
              <a:t>The world is in trouble. People want to buy products that are better for the environment. Your company solves a problem by offering a less environmentally-damaging, hemp-based version of an existing harmful product at a similar price. Implore the reader to come on board:</a:t>
            </a:r>
          </a:p>
          <a:p>
            <a:pPr>
              <a:lnSpc>
                <a:spcPts val="3080"/>
              </a:lnSpc>
            </a:pPr>
            <a:endParaRPr lang="en-US" sz="2200">
              <a:solidFill>
                <a:srgbClr val="0D0A1E"/>
              </a:solidFill>
              <a:latin typeface="HK Grotesk Pro Medium"/>
            </a:endParaRPr>
          </a:p>
          <a:p>
            <a:pPr>
              <a:lnSpc>
                <a:spcPts val="3080"/>
              </a:lnSpc>
              <a:spcBef>
                <a:spcPct val="0"/>
              </a:spcBef>
            </a:pPr>
            <a:r>
              <a:rPr lang="en-US" sz="2200">
                <a:solidFill>
                  <a:srgbClr val="0D0A1E"/>
                </a:solidFill>
                <a:latin typeface="HK Grotesk Pro Medium"/>
              </a:rPr>
              <a:t>Join us as we make the world a better place with the sustainable power of hemp!</a:t>
            </a:r>
          </a:p>
        </p:txBody>
      </p:sp>
      <p:sp>
        <p:nvSpPr>
          <p:cNvPr id="7" name="TextBox 7"/>
          <p:cNvSpPr txBox="1"/>
          <p:nvPr/>
        </p:nvSpPr>
        <p:spPr>
          <a:xfrm>
            <a:off x="1585396" y="3485155"/>
            <a:ext cx="8375703" cy="1429361"/>
          </a:xfrm>
          <a:prstGeom prst="rect">
            <a:avLst/>
          </a:prstGeom>
        </p:spPr>
        <p:txBody>
          <a:bodyPr lIns="0" tIns="0" rIns="0" bIns="0" rtlCol="0" anchor="t">
            <a:spAutoFit/>
          </a:bodyPr>
          <a:lstStyle/>
          <a:p>
            <a:pPr>
              <a:lnSpc>
                <a:spcPts val="5741"/>
              </a:lnSpc>
            </a:pPr>
            <a:r>
              <a:rPr lang="en-US" sz="4100">
                <a:solidFill>
                  <a:srgbClr val="358F5C"/>
                </a:solidFill>
                <a:latin typeface="HK Grotesk Pro Bold"/>
              </a:rPr>
              <a:t>A brighter tomorrow. </a:t>
            </a:r>
          </a:p>
          <a:p>
            <a:pPr>
              <a:lnSpc>
                <a:spcPts val="5741"/>
              </a:lnSpc>
              <a:spcBef>
                <a:spcPct val="0"/>
              </a:spcBef>
            </a:pPr>
            <a:r>
              <a:rPr lang="en-US" sz="4100">
                <a:solidFill>
                  <a:srgbClr val="358F5C"/>
                </a:solidFill>
                <a:latin typeface="HK Grotesk Pro Bold"/>
              </a:rPr>
              <a:t>Summarize your plan here.</a:t>
            </a:r>
          </a:p>
        </p:txBody>
      </p:sp>
      <p:sp>
        <p:nvSpPr>
          <p:cNvPr id="8" name="TextBox 8"/>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spc="-120">
                <a:solidFill>
                  <a:srgbClr val="0D0A1E"/>
                </a:solidFill>
                <a:latin typeface="HK Grotesk Pro Bold"/>
              </a:rPr>
              <a:t>Conclusion</a:t>
            </a:r>
          </a:p>
        </p:txBody>
      </p:sp>
      <p:sp>
        <p:nvSpPr>
          <p:cNvPr id="9" name="Freeform 9"/>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0613003" y="229414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4"/>
            <a:stretch>
              <a:fillRect l="-55030" r="-22747"/>
            </a:stretch>
          </a:blipFill>
        </p:spPr>
        <p:txBody>
          <a:bodyPr/>
          <a:lstStyle/>
          <a:p>
            <a:endParaRPr lang="en-US"/>
          </a:p>
        </p:txBody>
      </p:sp>
      <p:grpSp>
        <p:nvGrpSpPr>
          <p:cNvPr id="11" name="Group 11"/>
          <p:cNvGrpSpPr/>
          <p:nvPr/>
        </p:nvGrpSpPr>
        <p:grpSpPr>
          <a:xfrm>
            <a:off x="1592900" y="9258300"/>
            <a:ext cx="12409014" cy="729299"/>
            <a:chOff x="0" y="0"/>
            <a:chExt cx="16545353" cy="972398"/>
          </a:xfrm>
        </p:grpSpPr>
        <p:sp>
          <p:nvSpPr>
            <p:cNvPr id="12" name="AutoShape 12"/>
            <p:cNvSpPr/>
            <p:nvPr/>
          </p:nvSpPr>
          <p:spPr>
            <a:xfrm>
              <a:off x="3607178" y="218015"/>
              <a:ext cx="6870121" cy="11853"/>
            </a:xfrm>
            <a:prstGeom prst="line">
              <a:avLst/>
            </a:prstGeom>
            <a:ln w="12700" cap="flat">
              <a:solidFill>
                <a:srgbClr val="000000"/>
              </a:solidFill>
              <a:prstDash val="solid"/>
              <a:headEnd type="none" w="sm" len="sm"/>
              <a:tailEnd type="none" w="sm" len="sm"/>
            </a:ln>
          </p:spPr>
          <p:txBody>
            <a:bodyPr/>
            <a:lstStyle/>
            <a:p>
              <a:endParaRPr lang="en-US"/>
            </a:p>
          </p:txBody>
        </p:sp>
        <p:sp>
          <p:nvSpPr>
            <p:cNvPr id="13" name="AutoShape 13"/>
            <p:cNvSpPr/>
            <p:nvPr/>
          </p:nvSpPr>
          <p:spPr>
            <a:xfrm>
              <a:off x="533983" y="0"/>
              <a:ext cx="0" cy="423330"/>
            </a:xfrm>
            <a:prstGeom prst="line">
              <a:avLst/>
            </a:prstGeom>
            <a:ln w="50800" cap="flat">
              <a:solidFill>
                <a:srgbClr val="9CC453"/>
              </a:solidFill>
              <a:prstDash val="solid"/>
              <a:headEnd type="none" w="sm" len="sm"/>
              <a:tailEnd type="none" w="sm" len="sm"/>
            </a:ln>
          </p:spPr>
          <p:txBody>
            <a:bodyPr/>
            <a:lstStyle/>
            <a:p>
              <a:endParaRPr lang="en-US"/>
            </a:p>
          </p:txBody>
        </p:sp>
        <p:sp>
          <p:nvSpPr>
            <p:cNvPr id="14" name="TextBox 14"/>
            <p:cNvSpPr txBox="1"/>
            <p:nvPr/>
          </p:nvSpPr>
          <p:spPr>
            <a:xfrm>
              <a:off x="714908" y="-22015"/>
              <a:ext cx="2892270" cy="418253"/>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5" name="TextBox 15"/>
            <p:cNvSpPr txBox="1"/>
            <p:nvPr/>
          </p:nvSpPr>
          <p:spPr>
            <a:xfrm>
              <a:off x="508583" y="629498"/>
              <a:ext cx="16036770" cy="3429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6" name="TextBox 16"/>
            <p:cNvSpPr txBox="1"/>
            <p:nvPr/>
          </p:nvSpPr>
          <p:spPr>
            <a:xfrm>
              <a:off x="0" y="-11008"/>
              <a:ext cx="508583" cy="396240"/>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18</a:t>
              </a:r>
            </a:p>
          </p:txBody>
        </p:sp>
      </p:grpSp>
      <p:sp>
        <p:nvSpPr>
          <p:cNvPr id="17" name="TextBox 17"/>
          <p:cNvSpPr txBox="1"/>
          <p:nvPr/>
        </p:nvSpPr>
        <p:spPr>
          <a:xfrm>
            <a:off x="10789394" y="2470626"/>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1801192" y="575151"/>
            <a:ext cx="14685615" cy="9136698"/>
          </a:xfrm>
          <a:prstGeom prst="rect">
            <a:avLst/>
          </a:prstGeom>
        </p:spPr>
        <p:txBody>
          <a:bodyPr lIns="0" tIns="0" rIns="0" bIns="0" rtlCol="0" anchor="t">
            <a:spAutoFit/>
          </a:bodyPr>
          <a:lstStyle/>
          <a:p>
            <a:pPr>
              <a:lnSpc>
                <a:spcPts val="3657"/>
              </a:lnSpc>
            </a:pPr>
            <a:r>
              <a:rPr lang="en-US" sz="2749" dirty="0">
                <a:solidFill>
                  <a:srgbClr val="0D0A1E"/>
                </a:solidFill>
                <a:latin typeface="HK Grotesk Pro"/>
              </a:rPr>
              <a:t>Dear Hemp-</a:t>
            </a:r>
            <a:r>
              <a:rPr lang="en-US" sz="2749" dirty="0" err="1">
                <a:solidFill>
                  <a:srgbClr val="0D0A1E"/>
                </a:solidFill>
                <a:latin typeface="HK Grotesk Pro"/>
              </a:rPr>
              <a:t>trepreneur</a:t>
            </a:r>
            <a:r>
              <a:rPr lang="en-US" sz="2749" dirty="0">
                <a:solidFill>
                  <a:srgbClr val="0D0A1E"/>
                </a:solidFill>
                <a:latin typeface="HK Grotesk Pro"/>
              </a:rPr>
              <a:t>,</a:t>
            </a:r>
          </a:p>
          <a:p>
            <a:pPr>
              <a:lnSpc>
                <a:spcPts val="3657"/>
              </a:lnSpc>
            </a:pPr>
            <a:endParaRPr lang="en-US" sz="2749" dirty="0">
              <a:solidFill>
                <a:srgbClr val="0D0A1E"/>
              </a:solidFill>
              <a:latin typeface="HK Grotesk Pro"/>
            </a:endParaRPr>
          </a:p>
          <a:p>
            <a:pPr>
              <a:lnSpc>
                <a:spcPts val="3657"/>
              </a:lnSpc>
            </a:pPr>
            <a:r>
              <a:rPr lang="en-US" sz="2749" dirty="0">
                <a:solidFill>
                  <a:srgbClr val="0D0A1E"/>
                </a:solidFill>
                <a:latin typeface="HK Grotesk Pro"/>
              </a:rPr>
              <a:t>We’re very pleased to present you with this deck template, designed to give you the tools you need to communicate the opportunity your hemp business presents in a concise, compelling way. We hope our combined years of industrial hemp and business marketing expertise will help get your hemp business funded and operational! </a:t>
            </a:r>
          </a:p>
          <a:p>
            <a:pPr>
              <a:lnSpc>
                <a:spcPts val="3657"/>
              </a:lnSpc>
            </a:pPr>
            <a:endParaRPr lang="en-US" sz="2749" dirty="0">
              <a:solidFill>
                <a:srgbClr val="0D0A1E"/>
              </a:solidFill>
              <a:latin typeface="HK Grotesk Pro"/>
            </a:endParaRPr>
          </a:p>
          <a:p>
            <a:pPr>
              <a:lnSpc>
                <a:spcPts val="3657"/>
              </a:lnSpc>
            </a:pPr>
            <a:r>
              <a:rPr lang="en-US" sz="2749" dirty="0">
                <a:solidFill>
                  <a:srgbClr val="0D0A1E"/>
                </a:solidFill>
                <a:latin typeface="HK Grotesk Pro"/>
              </a:rPr>
              <a:t>The most important thing for you to know is that every page to follow is a suggestion, not an mandate. You should look the deck over, and when designing your own unique deck, take what you need, and leave what you don’t. We have intentionally left the design very simple — many feel that a “clean” deck is best for the business community — but you should make sure your final product is consistent with your existing brand identity. Use colors, design elements, and images from your website, product packaging, existing marketing materials, etc.</a:t>
            </a:r>
          </a:p>
          <a:p>
            <a:pPr>
              <a:lnSpc>
                <a:spcPts val="3657"/>
              </a:lnSpc>
            </a:pPr>
            <a:endParaRPr lang="en-US" sz="2749" dirty="0">
              <a:solidFill>
                <a:srgbClr val="0D0A1E"/>
              </a:solidFill>
              <a:latin typeface="HK Grotesk Pro"/>
            </a:endParaRPr>
          </a:p>
          <a:p>
            <a:pPr>
              <a:lnSpc>
                <a:spcPts val="3657"/>
              </a:lnSpc>
            </a:pPr>
            <a:r>
              <a:rPr lang="en-US" sz="2749" dirty="0">
                <a:solidFill>
                  <a:srgbClr val="0D0A1E"/>
                </a:solidFill>
                <a:latin typeface="HK Grotesk Pro"/>
              </a:rPr>
              <a:t>This deck and our entire Invest in Pennsylvania Hemp project was made possible by a grant from the Pennsylvania Department of Agriculture. </a:t>
            </a:r>
          </a:p>
          <a:p>
            <a:pPr>
              <a:lnSpc>
                <a:spcPts val="3657"/>
              </a:lnSpc>
            </a:pPr>
            <a:endParaRPr lang="en-US" sz="2749" dirty="0">
              <a:solidFill>
                <a:srgbClr val="0D0A1E"/>
              </a:solidFill>
              <a:latin typeface="HK Grotesk Pro"/>
            </a:endParaRPr>
          </a:p>
          <a:p>
            <a:pPr>
              <a:lnSpc>
                <a:spcPts val="3657"/>
              </a:lnSpc>
            </a:pPr>
            <a:r>
              <a:rPr lang="en-US" sz="2749" dirty="0">
                <a:solidFill>
                  <a:srgbClr val="0D0A1E"/>
                </a:solidFill>
                <a:latin typeface="HK Grotesk Pro"/>
              </a:rPr>
              <a:t>Good luck!</a:t>
            </a:r>
          </a:p>
          <a:p>
            <a:pPr>
              <a:lnSpc>
                <a:spcPts val="3657"/>
              </a:lnSpc>
            </a:pPr>
            <a:endParaRPr lang="en-US" sz="2749" dirty="0">
              <a:solidFill>
                <a:srgbClr val="0D0A1E"/>
              </a:solidFill>
              <a:latin typeface="HK Grotesk Pro"/>
            </a:endParaRPr>
          </a:p>
          <a:p>
            <a:pPr>
              <a:lnSpc>
                <a:spcPts val="3657"/>
              </a:lnSpc>
            </a:pPr>
            <a:r>
              <a:rPr lang="en-US" sz="2749" dirty="0">
                <a:solidFill>
                  <a:srgbClr val="0D0A1E"/>
                </a:solidFill>
                <a:latin typeface="HK Grotesk Pro"/>
              </a:rPr>
              <a:t>PAHIC</a:t>
            </a:r>
          </a:p>
        </p:txBody>
      </p:sp>
      <p:sp>
        <p:nvSpPr>
          <p:cNvPr id="3" name="TextBox 3"/>
          <p:cNvSpPr txBox="1"/>
          <p:nvPr/>
        </p:nvSpPr>
        <p:spPr>
          <a:xfrm>
            <a:off x="7187351" y="8508990"/>
            <a:ext cx="10071949" cy="1489328"/>
          </a:xfrm>
          <a:prstGeom prst="rect">
            <a:avLst/>
          </a:prstGeom>
        </p:spPr>
        <p:txBody>
          <a:bodyPr lIns="0" tIns="0" rIns="0" bIns="0" rtlCol="0" anchor="t">
            <a:spAutoFit/>
          </a:bodyPr>
          <a:lstStyle/>
          <a:p>
            <a:pPr algn="ctr">
              <a:lnSpc>
                <a:spcPts val="5777"/>
              </a:lnSpc>
            </a:pPr>
            <a:r>
              <a:rPr lang="en-US" sz="5399">
                <a:solidFill>
                  <a:srgbClr val="FF3131"/>
                </a:solidFill>
                <a:latin typeface="HK Grotesk Pro Bold"/>
              </a:rPr>
              <a:t>DELETE THIS SLIDE FROM YOUR FINAL PRESENTATION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0"/>
            <a:ext cx="18288000" cy="7072457"/>
            <a:chOff x="0" y="0"/>
            <a:chExt cx="4816593" cy="1862705"/>
          </a:xfrm>
        </p:grpSpPr>
        <p:sp>
          <p:nvSpPr>
            <p:cNvPr id="4" name="Freeform 4"/>
            <p:cNvSpPr/>
            <p:nvPr/>
          </p:nvSpPr>
          <p:spPr>
            <a:xfrm>
              <a:off x="0" y="0"/>
              <a:ext cx="4816592" cy="1862705"/>
            </a:xfrm>
            <a:custGeom>
              <a:avLst/>
              <a:gdLst/>
              <a:ahLst/>
              <a:cxnLst/>
              <a:rect l="l" t="t" r="r" b="b"/>
              <a:pathLst>
                <a:path w="4816592" h="1862705">
                  <a:moveTo>
                    <a:pt x="0" y="0"/>
                  </a:moveTo>
                  <a:lnTo>
                    <a:pt x="4816592" y="0"/>
                  </a:lnTo>
                  <a:lnTo>
                    <a:pt x="4816592" y="1862705"/>
                  </a:lnTo>
                  <a:lnTo>
                    <a:pt x="0" y="1862705"/>
                  </a:lnTo>
                  <a:close/>
                </a:path>
              </a:pathLst>
            </a:custGeom>
            <a:solidFill>
              <a:srgbClr val="1E7042"/>
            </a:solidFill>
          </p:spPr>
          <p:txBody>
            <a:bodyPr/>
            <a:lstStyle/>
            <a:p>
              <a:endParaRPr lang="en-US"/>
            </a:p>
          </p:txBody>
        </p:sp>
        <p:sp>
          <p:nvSpPr>
            <p:cNvPr id="5" name="TextBox 5"/>
            <p:cNvSpPr txBox="1"/>
            <p:nvPr/>
          </p:nvSpPr>
          <p:spPr>
            <a:xfrm>
              <a:off x="0" y="-38100"/>
              <a:ext cx="4816593" cy="1900805"/>
            </a:xfrm>
            <a:prstGeom prst="rect">
              <a:avLst/>
            </a:prstGeom>
          </p:spPr>
          <p:txBody>
            <a:bodyPr lIns="50800" tIns="50800" rIns="50800" bIns="50800" rtlCol="0" anchor="ctr"/>
            <a:lstStyle/>
            <a:p>
              <a:pPr algn="ctr">
                <a:lnSpc>
                  <a:spcPts val="2520"/>
                </a:lnSpc>
              </a:pPr>
              <a:endParaRPr/>
            </a:p>
          </p:txBody>
        </p:sp>
      </p:grpSp>
      <p:grpSp>
        <p:nvGrpSpPr>
          <p:cNvPr id="6" name="Group 6"/>
          <p:cNvGrpSpPr/>
          <p:nvPr/>
        </p:nvGrpSpPr>
        <p:grpSpPr>
          <a:xfrm>
            <a:off x="1732444" y="2182214"/>
            <a:ext cx="122392" cy="429165"/>
            <a:chOff x="0" y="0"/>
            <a:chExt cx="159850" cy="560512"/>
          </a:xfrm>
        </p:grpSpPr>
        <p:sp>
          <p:nvSpPr>
            <p:cNvPr id="7" name="Freeform 7"/>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8" name="TextBox 8"/>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9" name="Freeform 9"/>
          <p:cNvSpPr/>
          <p:nvPr/>
        </p:nvSpPr>
        <p:spPr>
          <a:xfrm>
            <a:off x="1690152" y="8423428"/>
            <a:ext cx="468824" cy="468824"/>
          </a:xfrm>
          <a:custGeom>
            <a:avLst/>
            <a:gdLst/>
            <a:ahLst/>
            <a:cxnLst/>
            <a:rect l="l" t="t" r="r" b="b"/>
            <a:pathLst>
              <a:path w="468824" h="468824">
                <a:moveTo>
                  <a:pt x="0" y="0"/>
                </a:moveTo>
                <a:lnTo>
                  <a:pt x="468824" y="0"/>
                </a:lnTo>
                <a:lnTo>
                  <a:pt x="468824" y="468823"/>
                </a:lnTo>
                <a:lnTo>
                  <a:pt x="0" y="4688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075712" y="8419189"/>
            <a:ext cx="477300" cy="477300"/>
          </a:xfrm>
          <a:custGeom>
            <a:avLst/>
            <a:gdLst/>
            <a:ahLst/>
            <a:cxnLst/>
            <a:rect l="l" t="t" r="r" b="b"/>
            <a:pathLst>
              <a:path w="477300" h="477300">
                <a:moveTo>
                  <a:pt x="0" y="0"/>
                </a:moveTo>
                <a:lnTo>
                  <a:pt x="477300" y="0"/>
                </a:lnTo>
                <a:lnTo>
                  <a:pt x="477300" y="477301"/>
                </a:lnTo>
                <a:lnTo>
                  <a:pt x="0" y="477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292335" y="8459720"/>
            <a:ext cx="2421900" cy="405764"/>
          </a:xfrm>
          <a:prstGeom prst="rect">
            <a:avLst/>
          </a:prstGeom>
        </p:spPr>
        <p:txBody>
          <a:bodyPr lIns="0" tIns="0" rIns="0" bIns="0" rtlCol="0" anchor="t">
            <a:spAutoFit/>
          </a:bodyPr>
          <a:lstStyle/>
          <a:p>
            <a:pPr algn="just">
              <a:lnSpc>
                <a:spcPts val="3360"/>
              </a:lnSpc>
              <a:spcBef>
                <a:spcPct val="0"/>
              </a:spcBef>
            </a:pPr>
            <a:r>
              <a:rPr lang="en-US" sz="2400">
                <a:solidFill>
                  <a:srgbClr val="000000"/>
                </a:solidFill>
                <a:latin typeface="HK Grotesk Pro Medium"/>
              </a:rPr>
              <a:t>123-456-7890</a:t>
            </a:r>
          </a:p>
        </p:txBody>
      </p:sp>
      <p:sp>
        <p:nvSpPr>
          <p:cNvPr id="12" name="TextBox 12"/>
          <p:cNvSpPr txBox="1"/>
          <p:nvPr/>
        </p:nvSpPr>
        <p:spPr>
          <a:xfrm>
            <a:off x="5686362" y="8459720"/>
            <a:ext cx="3970269" cy="405765"/>
          </a:xfrm>
          <a:prstGeom prst="rect">
            <a:avLst/>
          </a:prstGeom>
        </p:spPr>
        <p:txBody>
          <a:bodyPr lIns="0" tIns="0" rIns="0" bIns="0" rtlCol="0" anchor="t">
            <a:spAutoFit/>
          </a:bodyPr>
          <a:lstStyle/>
          <a:p>
            <a:pPr algn="just">
              <a:lnSpc>
                <a:spcPts val="3359"/>
              </a:lnSpc>
              <a:spcBef>
                <a:spcPct val="0"/>
              </a:spcBef>
            </a:pPr>
            <a:r>
              <a:rPr lang="en-US" sz="2399">
                <a:solidFill>
                  <a:srgbClr val="000000"/>
                </a:solidFill>
                <a:latin typeface="HK Grotesk Pro Medium"/>
              </a:rPr>
              <a:t>hello@yourcompany.com</a:t>
            </a:r>
          </a:p>
        </p:txBody>
      </p:sp>
      <p:sp>
        <p:nvSpPr>
          <p:cNvPr id="13" name="TextBox 13"/>
          <p:cNvSpPr txBox="1"/>
          <p:nvPr/>
        </p:nvSpPr>
        <p:spPr>
          <a:xfrm>
            <a:off x="2122693" y="2058354"/>
            <a:ext cx="6898353" cy="705461"/>
          </a:xfrm>
          <a:prstGeom prst="rect">
            <a:avLst/>
          </a:prstGeom>
        </p:spPr>
        <p:txBody>
          <a:bodyPr lIns="0" tIns="0" rIns="0" bIns="0" rtlCol="0" anchor="t">
            <a:spAutoFit/>
          </a:bodyPr>
          <a:lstStyle/>
          <a:p>
            <a:pPr>
              <a:lnSpc>
                <a:spcPts val="5741"/>
              </a:lnSpc>
              <a:spcBef>
                <a:spcPct val="0"/>
              </a:spcBef>
            </a:pPr>
            <a:r>
              <a:rPr lang="en-US" sz="4100">
                <a:solidFill>
                  <a:srgbClr val="FAFAFA"/>
                </a:solidFill>
                <a:latin typeface="HK Grotesk Pro Medium"/>
              </a:rPr>
              <a:t>Your Company</a:t>
            </a:r>
          </a:p>
        </p:txBody>
      </p:sp>
      <p:sp>
        <p:nvSpPr>
          <p:cNvPr id="14" name="TextBox 14"/>
          <p:cNvSpPr txBox="1"/>
          <p:nvPr/>
        </p:nvSpPr>
        <p:spPr>
          <a:xfrm>
            <a:off x="1854835" y="5158463"/>
            <a:ext cx="8440544" cy="705461"/>
          </a:xfrm>
          <a:prstGeom prst="rect">
            <a:avLst/>
          </a:prstGeom>
        </p:spPr>
        <p:txBody>
          <a:bodyPr lIns="0" tIns="0" rIns="0" bIns="0" rtlCol="0" anchor="t">
            <a:spAutoFit/>
          </a:bodyPr>
          <a:lstStyle/>
          <a:p>
            <a:pPr>
              <a:lnSpc>
                <a:spcPts val="5741"/>
              </a:lnSpc>
              <a:spcBef>
                <a:spcPct val="0"/>
              </a:spcBef>
            </a:pPr>
            <a:r>
              <a:rPr lang="en-US" sz="4100">
                <a:solidFill>
                  <a:srgbClr val="FAFAFA"/>
                </a:solidFill>
                <a:latin typeface="HK Grotesk Pro Bold"/>
              </a:rPr>
              <a:t>For helping us make a difference</a:t>
            </a:r>
          </a:p>
        </p:txBody>
      </p:sp>
      <p:sp>
        <p:nvSpPr>
          <p:cNvPr id="15" name="TextBox 15"/>
          <p:cNvSpPr txBox="1"/>
          <p:nvPr/>
        </p:nvSpPr>
        <p:spPr>
          <a:xfrm>
            <a:off x="1741969" y="3374304"/>
            <a:ext cx="7402031" cy="1708151"/>
          </a:xfrm>
          <a:prstGeom prst="rect">
            <a:avLst/>
          </a:prstGeom>
        </p:spPr>
        <p:txBody>
          <a:bodyPr lIns="0" tIns="0" rIns="0" bIns="0" rtlCol="0" anchor="t">
            <a:spAutoFit/>
          </a:bodyPr>
          <a:lstStyle/>
          <a:p>
            <a:pPr>
              <a:lnSpc>
                <a:spcPts val="13999"/>
              </a:lnSpc>
              <a:spcBef>
                <a:spcPct val="0"/>
              </a:spcBef>
            </a:pPr>
            <a:r>
              <a:rPr lang="en-US" sz="9999">
                <a:solidFill>
                  <a:srgbClr val="FAFAFA"/>
                </a:solidFill>
                <a:latin typeface="HK Grotesk Pro Bold"/>
              </a:rPr>
              <a:t>Thank You</a:t>
            </a:r>
          </a:p>
        </p:txBody>
      </p:sp>
      <p:sp>
        <p:nvSpPr>
          <p:cNvPr id="16" name="Freeform 16"/>
          <p:cNvSpPr/>
          <p:nvPr/>
        </p:nvSpPr>
        <p:spPr>
          <a:xfrm>
            <a:off x="12102468" y="1672930"/>
            <a:ext cx="4190993" cy="4190993"/>
          </a:xfrm>
          <a:custGeom>
            <a:avLst/>
            <a:gdLst/>
            <a:ahLst/>
            <a:cxnLst/>
            <a:rect l="l" t="t" r="r" b="b"/>
            <a:pathLst>
              <a:path w="4190993" h="4190993">
                <a:moveTo>
                  <a:pt x="0" y="0"/>
                </a:moveTo>
                <a:lnTo>
                  <a:pt x="4190994" y="0"/>
                </a:lnTo>
                <a:lnTo>
                  <a:pt x="4190994" y="4190993"/>
                </a:lnTo>
                <a:lnTo>
                  <a:pt x="0" y="4190993"/>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826024"/>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7" name="TextBox 7"/>
          <p:cNvSpPr txBox="1"/>
          <p:nvPr/>
        </p:nvSpPr>
        <p:spPr>
          <a:xfrm>
            <a:off x="5078405" y="765286"/>
            <a:ext cx="10071949" cy="656590"/>
          </a:xfrm>
          <a:prstGeom prst="rect">
            <a:avLst/>
          </a:prstGeom>
        </p:spPr>
        <p:txBody>
          <a:bodyPr lIns="0" tIns="0" rIns="0" bIns="0" rtlCol="0" anchor="t">
            <a:spAutoFit/>
          </a:bodyPr>
          <a:lstStyle/>
          <a:p>
            <a:pPr>
              <a:lnSpc>
                <a:spcPts val="2659"/>
              </a:lnSpc>
              <a:spcBef>
                <a:spcPct val="0"/>
              </a:spcBef>
            </a:pPr>
            <a:r>
              <a:rPr lang="en-US" sz="1899">
                <a:solidFill>
                  <a:srgbClr val="FF3131"/>
                </a:solidFill>
                <a:latin typeface="HK Grotesk Pro Bold"/>
              </a:rPr>
              <a:t>Only needed if your deck includes financial projections, revenue goals or similar information regarding the specific financial opportunity. Can go here or as final page. DELETE NOTE.</a:t>
            </a:r>
          </a:p>
        </p:txBody>
      </p:sp>
      <p:sp>
        <p:nvSpPr>
          <p:cNvPr id="8" name="TextBox 8"/>
          <p:cNvSpPr txBox="1"/>
          <p:nvPr/>
        </p:nvSpPr>
        <p:spPr>
          <a:xfrm>
            <a:off x="1974337" y="1714293"/>
            <a:ext cx="14685615" cy="7216711"/>
          </a:xfrm>
          <a:prstGeom prst="rect">
            <a:avLst/>
          </a:prstGeom>
        </p:spPr>
        <p:txBody>
          <a:bodyPr lIns="0" tIns="0" rIns="0" bIns="0" rtlCol="0" anchor="t">
            <a:spAutoFit/>
          </a:bodyPr>
          <a:lstStyle/>
          <a:p>
            <a:pPr>
              <a:lnSpc>
                <a:spcPts val="1795"/>
              </a:lnSpc>
            </a:pPr>
            <a:r>
              <a:rPr lang="en-US" sz="1350" dirty="0">
                <a:solidFill>
                  <a:srgbClr val="0D0A1E"/>
                </a:solidFill>
                <a:latin typeface="HK Grotesk Pro Medium"/>
              </a:rPr>
              <a:t>This corporate presentation (the “Presentation”) of Company Name. (“Company Name” or the “Company”) is strictly confidential and shall not be copied, published, distributed or transmitted. The Presentation is not an offer or invitation to subscribe for or purchase any securities and nothing contained herein shall form the basis of any contract or commitment whatsoever. This Presentation is not, and under no circumstances is to be construed as, a prospectus, or advertisement, offering memorandum or a public offering of securities. Certain information contained in this Presentation has been prepared by or derived from third-party sources. This Presentation has not been independently verified and the information contained within may be subject to updating, revision, verification and further amendment. While the information contained herein has been prepared in good faith, except as otherwise provided for herein, none of the Company, its directors, officers, shareholders, agents, employees, advisors or agents, including, without limitation, any agents for the offering, give, has given or has authority to give, any representations or warranties (express or implied) as to, or in relation to, the accuracy, reliability or completeness of the information in this Presentation, or any revision thereof, or of any other written or oral information made or to be made available to any interested party or its advisers and liability therefore is expressly disclaimed. </a:t>
            </a:r>
          </a:p>
          <a:p>
            <a:pPr>
              <a:lnSpc>
                <a:spcPts val="1795"/>
              </a:lnSpc>
            </a:pPr>
            <a:endParaRPr lang="en-US" sz="1350" dirty="0">
              <a:solidFill>
                <a:srgbClr val="0D0A1E"/>
              </a:solidFill>
              <a:latin typeface="HK Grotesk Pro Medium"/>
            </a:endParaRPr>
          </a:p>
          <a:p>
            <a:pPr>
              <a:lnSpc>
                <a:spcPts val="1795"/>
              </a:lnSpc>
            </a:pPr>
            <a:r>
              <a:rPr lang="en-US" sz="1350" dirty="0">
                <a:solidFill>
                  <a:srgbClr val="0D0A1E"/>
                </a:solidFill>
                <a:latin typeface="HK Grotesk Pro Bold"/>
              </a:rPr>
              <a:t>RISK FACTORS </a:t>
            </a:r>
          </a:p>
          <a:p>
            <a:pPr>
              <a:lnSpc>
                <a:spcPts val="1795"/>
              </a:lnSpc>
            </a:pPr>
            <a:r>
              <a:rPr lang="en-US" sz="1350" dirty="0">
                <a:solidFill>
                  <a:srgbClr val="0D0A1E"/>
                </a:solidFill>
                <a:latin typeface="HK Grotesk Pro Medium"/>
              </a:rPr>
              <a:t>An investment in the Company involves a high degree of risk and only investors who can reasonably afford a loss of their entire investment should consider purchasing securities in the Company. Investors must have the financial ability and be willing to accept the high risks and lack of liquidity inherent in investments that will not be transferable except in very limited circumstances. Securities will be offered only to investors who the Company believes have the qualifications to permit the securities to be offered and sold to them on a private placement basis in reliance upon prospectus exemptions under applicable securities legislation in the relevant jurisdiction. Investors will be required to complete and execute a subscription agreement containing certain representations and warranties in order to ensure compliance with the provisions of such exemptions. The Company reserves the right in its sole discretion to reject any subscription in whole or in part. There is no public market for the release of the securities and such securities will be subject to restrictions under legislation that will vary depending upon the relevant jurisdiction. This Presentation does not consider the particular investment objectives or financial circumstances of any specific party who may receive it. Each party who reviews this Presentation must make its own independent assessment of the Corporation after making such investigations and each prospective investor is strongly urged to consult with its own advisors with respect to legal, tax, regulatory, financial and accounting matters, including the merits and the risks involved of any investment in the Corporation. </a:t>
            </a:r>
          </a:p>
          <a:p>
            <a:pPr>
              <a:lnSpc>
                <a:spcPts val="1795"/>
              </a:lnSpc>
            </a:pPr>
            <a:endParaRPr lang="en-US" sz="1350" dirty="0">
              <a:solidFill>
                <a:srgbClr val="0D0A1E"/>
              </a:solidFill>
              <a:latin typeface="HK Grotesk Pro Medium"/>
            </a:endParaRPr>
          </a:p>
          <a:p>
            <a:pPr>
              <a:lnSpc>
                <a:spcPts val="1795"/>
              </a:lnSpc>
            </a:pPr>
            <a:r>
              <a:rPr lang="en-US" sz="1350" dirty="0">
                <a:solidFill>
                  <a:srgbClr val="0D0A1E"/>
                </a:solidFill>
                <a:latin typeface="HK Grotesk Pro Bold"/>
              </a:rPr>
              <a:t>FORWARD-LOOKING STATEMENT ADVISORY </a:t>
            </a:r>
          </a:p>
          <a:p>
            <a:pPr>
              <a:lnSpc>
                <a:spcPts val="1795"/>
              </a:lnSpc>
            </a:pPr>
            <a:r>
              <a:rPr lang="en-US" sz="1350" dirty="0">
                <a:solidFill>
                  <a:srgbClr val="0D0A1E"/>
                </a:solidFill>
                <a:latin typeface="HK Grotesk Pro Medium"/>
              </a:rPr>
              <a:t>Achievement of the Company’s business objectives involves significant risk. Certain information included in this Presentation, including any information as to upcoming milestones, anticipated amendments to laws governing hemp products, future financial results, pro forma income statements or operating performance and other statements that express expectations or estimates of future performance, constitute "forward-looking statements.” In making the forward looking statements included in this Presentation, the Company has made various material assumptions, including but not limited to (</a:t>
            </a:r>
            <a:r>
              <a:rPr lang="en-US" sz="1350" dirty="0" err="1">
                <a:solidFill>
                  <a:srgbClr val="0D0A1E"/>
                </a:solidFill>
                <a:latin typeface="HK Grotesk Pro Medium"/>
              </a:rPr>
              <a:t>i</a:t>
            </a:r>
            <a:r>
              <a:rPr lang="en-US" sz="1350" dirty="0">
                <a:solidFill>
                  <a:srgbClr val="0D0A1E"/>
                </a:solidFill>
                <a:latin typeface="HK Grotesk Pro Medium"/>
              </a:rPr>
              <a:t>) obtaining the necessary regulatory approvals; (ii) that regulatory requirements will be maintained; (iii) general business and economic conditions; (iv) the Company’s ability to successfully execute its plans and intentions; (v) the availability of financing (including both debt and equity) on reasonable terms; (vi) the Company’s ability to attract and retain skilled staff; (vii) market competition; (viii) the products offered by the Company’s competitors; and (ix) that our current good relationships with our suppliers, service providers and other third parties will be maintained. Although we believe that the assumptions underlying these statements are reasonable, they may prove to be incorrect, and we cannot assure that actual results will be consistent with these forward-looking statements. Given these risks, uncertainties and assumptions, prospective purchasers of the Company’s securities should not place undue reliance on these forward-looking statements. Whether actual results, performance or achievements will conform to the Company's expectations and predictions is subject to several known and unknown risks, uncertainties, assumptions and other factors. Except as required by law, the Company disclaims any obligation to update or revise any forward-looking statement, whether as a result of new information, events or otherwise. Readers are cautioned not to put undue reliance on these forward-looking statements. </a:t>
            </a:r>
          </a:p>
          <a:p>
            <a:pPr>
              <a:lnSpc>
                <a:spcPts val="1795"/>
              </a:lnSpc>
            </a:pPr>
            <a:endParaRPr lang="en-US" sz="1350" dirty="0">
              <a:solidFill>
                <a:srgbClr val="0D0A1E"/>
              </a:solidFill>
              <a:latin typeface="HK Grotesk Pro Medium"/>
            </a:endParaRPr>
          </a:p>
        </p:txBody>
      </p:sp>
      <p:sp>
        <p:nvSpPr>
          <p:cNvPr id="9" name="AutoShape 9"/>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10" name="AutoShape 10"/>
          <p:cNvSpPr/>
          <p:nvPr/>
        </p:nvSpPr>
        <p:spPr>
          <a:xfrm>
            <a:off x="4298283" y="9412921"/>
            <a:ext cx="12224068" cy="0"/>
          </a:xfrm>
          <a:prstGeom prst="line">
            <a:avLst/>
          </a:prstGeom>
          <a:ln w="9525" cap="flat">
            <a:solidFill>
              <a:srgbClr val="000000"/>
            </a:solidFill>
            <a:prstDash val="solid"/>
            <a:headEnd type="none" w="sm" len="sm"/>
            <a:tailEnd type="none" w="sm" len="sm"/>
          </a:ln>
        </p:spPr>
        <p:txBody>
          <a:bodyPr/>
          <a:lstStyle/>
          <a:p>
            <a:endParaRPr lang="en-US"/>
          </a:p>
        </p:txBody>
      </p:sp>
      <p:sp>
        <p:nvSpPr>
          <p:cNvPr id="11" name="Freeform 11"/>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3" name="TextBox 13"/>
          <p:cNvSpPr txBox="1"/>
          <p:nvPr/>
        </p:nvSpPr>
        <p:spPr>
          <a:xfrm>
            <a:off x="1880258" y="601504"/>
            <a:ext cx="31981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Disclaimer</a:t>
            </a:r>
          </a:p>
        </p:txBody>
      </p:sp>
      <p:sp>
        <p:nvSpPr>
          <p:cNvPr id="14" name="TextBox 14"/>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dirty="0">
                <a:solidFill>
                  <a:srgbClr val="0D0A1E"/>
                </a:solidFill>
                <a:latin typeface="HK Grotesk Pro Bold"/>
              </a:rPr>
              <a:t>02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Freeform 6"/>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Table of Contents</a:t>
            </a:r>
          </a:p>
        </p:txBody>
      </p:sp>
      <p:sp>
        <p:nvSpPr>
          <p:cNvPr id="8" name="TextBox 8"/>
          <p:cNvSpPr txBox="1"/>
          <p:nvPr/>
        </p:nvSpPr>
        <p:spPr>
          <a:xfrm>
            <a:off x="6625624" y="6745081"/>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09</a:t>
            </a:r>
          </a:p>
        </p:txBody>
      </p:sp>
      <p:sp>
        <p:nvSpPr>
          <p:cNvPr id="9" name="TextBox 9"/>
          <p:cNvSpPr txBox="1"/>
          <p:nvPr/>
        </p:nvSpPr>
        <p:spPr>
          <a:xfrm>
            <a:off x="6625624" y="7503759"/>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13</a:t>
            </a:r>
          </a:p>
        </p:txBody>
      </p:sp>
      <p:sp>
        <p:nvSpPr>
          <p:cNvPr id="10" name="TextBox 10"/>
          <p:cNvSpPr txBox="1"/>
          <p:nvPr/>
        </p:nvSpPr>
        <p:spPr>
          <a:xfrm>
            <a:off x="14423645" y="3778788"/>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12</a:t>
            </a:r>
          </a:p>
        </p:txBody>
      </p:sp>
      <p:sp>
        <p:nvSpPr>
          <p:cNvPr id="11" name="TextBox 11"/>
          <p:cNvSpPr txBox="1"/>
          <p:nvPr/>
        </p:nvSpPr>
        <p:spPr>
          <a:xfrm>
            <a:off x="6552732" y="3778788"/>
            <a:ext cx="753469"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04</a:t>
            </a:r>
          </a:p>
        </p:txBody>
      </p:sp>
      <p:sp>
        <p:nvSpPr>
          <p:cNvPr id="12" name="TextBox 12"/>
          <p:cNvSpPr txBox="1"/>
          <p:nvPr/>
        </p:nvSpPr>
        <p:spPr>
          <a:xfrm>
            <a:off x="6552732" y="4537466"/>
            <a:ext cx="753469"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05</a:t>
            </a:r>
          </a:p>
        </p:txBody>
      </p:sp>
      <p:sp>
        <p:nvSpPr>
          <p:cNvPr id="13" name="TextBox 13"/>
          <p:cNvSpPr txBox="1"/>
          <p:nvPr/>
        </p:nvSpPr>
        <p:spPr>
          <a:xfrm>
            <a:off x="6552732" y="5296144"/>
            <a:ext cx="753469"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06</a:t>
            </a:r>
          </a:p>
        </p:txBody>
      </p:sp>
      <p:sp>
        <p:nvSpPr>
          <p:cNvPr id="14" name="TextBox 14"/>
          <p:cNvSpPr txBox="1"/>
          <p:nvPr/>
        </p:nvSpPr>
        <p:spPr>
          <a:xfrm>
            <a:off x="6552732" y="6054822"/>
            <a:ext cx="753469"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07</a:t>
            </a:r>
          </a:p>
        </p:txBody>
      </p:sp>
      <p:sp>
        <p:nvSpPr>
          <p:cNvPr id="15" name="TextBox 15"/>
          <p:cNvSpPr txBox="1"/>
          <p:nvPr/>
        </p:nvSpPr>
        <p:spPr>
          <a:xfrm>
            <a:off x="14423645" y="4537466"/>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13</a:t>
            </a:r>
          </a:p>
        </p:txBody>
      </p:sp>
      <p:sp>
        <p:nvSpPr>
          <p:cNvPr id="16" name="TextBox 16"/>
          <p:cNvSpPr txBox="1"/>
          <p:nvPr/>
        </p:nvSpPr>
        <p:spPr>
          <a:xfrm>
            <a:off x="14423645" y="5295656"/>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15</a:t>
            </a:r>
          </a:p>
        </p:txBody>
      </p:sp>
      <p:sp>
        <p:nvSpPr>
          <p:cNvPr id="17" name="TextBox 17"/>
          <p:cNvSpPr txBox="1"/>
          <p:nvPr/>
        </p:nvSpPr>
        <p:spPr>
          <a:xfrm>
            <a:off x="14423645" y="6053846"/>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16</a:t>
            </a:r>
          </a:p>
        </p:txBody>
      </p:sp>
      <p:sp>
        <p:nvSpPr>
          <p:cNvPr id="18" name="TextBox 18"/>
          <p:cNvSpPr txBox="1"/>
          <p:nvPr/>
        </p:nvSpPr>
        <p:spPr>
          <a:xfrm>
            <a:off x="14423645" y="6812037"/>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17</a:t>
            </a:r>
          </a:p>
        </p:txBody>
      </p:sp>
      <p:sp>
        <p:nvSpPr>
          <p:cNvPr id="19" name="TextBox 19"/>
          <p:cNvSpPr txBox="1"/>
          <p:nvPr/>
        </p:nvSpPr>
        <p:spPr>
          <a:xfrm>
            <a:off x="14423645" y="7570227"/>
            <a:ext cx="680581" cy="405765"/>
          </a:xfrm>
          <a:prstGeom prst="rect">
            <a:avLst/>
          </a:prstGeom>
        </p:spPr>
        <p:txBody>
          <a:bodyPr lIns="0" tIns="0" rIns="0" bIns="0" rtlCol="0" anchor="t">
            <a:spAutoFit/>
          </a:bodyPr>
          <a:lstStyle/>
          <a:p>
            <a:pPr algn="r">
              <a:lnSpc>
                <a:spcPts val="3359"/>
              </a:lnSpc>
              <a:spcBef>
                <a:spcPct val="0"/>
              </a:spcBef>
            </a:pPr>
            <a:r>
              <a:rPr lang="en-US" sz="2399">
                <a:solidFill>
                  <a:srgbClr val="358F5C"/>
                </a:solidFill>
                <a:latin typeface="HK Grotesk Pro Medium"/>
              </a:rPr>
              <a:t>18</a:t>
            </a:r>
          </a:p>
        </p:txBody>
      </p:sp>
      <p:sp>
        <p:nvSpPr>
          <p:cNvPr id="20" name="TextBox 20"/>
          <p:cNvSpPr txBox="1"/>
          <p:nvPr/>
        </p:nvSpPr>
        <p:spPr>
          <a:xfrm>
            <a:off x="2292702" y="6054822"/>
            <a:ext cx="3930393" cy="405765"/>
          </a:xfrm>
          <a:prstGeom prst="rect">
            <a:avLst/>
          </a:prstGeom>
        </p:spPr>
        <p:txBody>
          <a:bodyPr lIns="0" tIns="0" rIns="0" bIns="0" rtlCol="0" anchor="t">
            <a:spAutoFit/>
          </a:bodyPr>
          <a:lstStyle/>
          <a:p>
            <a:pPr marL="518158" lvl="1" indent="-259079">
              <a:lnSpc>
                <a:spcPts val="3359"/>
              </a:lnSpc>
              <a:buFont typeface="Arial"/>
              <a:buChar char="•"/>
            </a:pPr>
            <a:r>
              <a:rPr lang="en-US" sz="2399">
                <a:solidFill>
                  <a:srgbClr val="0D0A1E"/>
                </a:solidFill>
                <a:latin typeface="HK Grotesk Pro Medium"/>
              </a:rPr>
              <a:t>The Market</a:t>
            </a:r>
          </a:p>
        </p:txBody>
      </p:sp>
      <p:sp>
        <p:nvSpPr>
          <p:cNvPr id="21" name="TextBox 21"/>
          <p:cNvSpPr txBox="1"/>
          <p:nvPr/>
        </p:nvSpPr>
        <p:spPr>
          <a:xfrm>
            <a:off x="10090728" y="4537466"/>
            <a:ext cx="3719019"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Competition</a:t>
            </a:r>
          </a:p>
        </p:txBody>
      </p:sp>
      <p:sp>
        <p:nvSpPr>
          <p:cNvPr id="22" name="TextBox 22"/>
          <p:cNvSpPr txBox="1"/>
          <p:nvPr/>
        </p:nvSpPr>
        <p:spPr>
          <a:xfrm>
            <a:off x="10090728" y="5295656"/>
            <a:ext cx="3719019"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Opportunity</a:t>
            </a:r>
          </a:p>
        </p:txBody>
      </p:sp>
      <p:sp>
        <p:nvSpPr>
          <p:cNvPr id="23" name="TextBox 23"/>
          <p:cNvSpPr txBox="1"/>
          <p:nvPr/>
        </p:nvSpPr>
        <p:spPr>
          <a:xfrm>
            <a:off x="10090728" y="6053846"/>
            <a:ext cx="3719019"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Projections</a:t>
            </a:r>
          </a:p>
        </p:txBody>
      </p:sp>
      <p:sp>
        <p:nvSpPr>
          <p:cNvPr id="24" name="TextBox 24"/>
          <p:cNvSpPr txBox="1"/>
          <p:nvPr/>
        </p:nvSpPr>
        <p:spPr>
          <a:xfrm>
            <a:off x="10090728" y="6812037"/>
            <a:ext cx="3719019"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Ask</a:t>
            </a:r>
          </a:p>
        </p:txBody>
      </p:sp>
      <p:sp>
        <p:nvSpPr>
          <p:cNvPr id="25" name="TextBox 25"/>
          <p:cNvSpPr txBox="1"/>
          <p:nvPr/>
        </p:nvSpPr>
        <p:spPr>
          <a:xfrm>
            <a:off x="10090728" y="7570227"/>
            <a:ext cx="3719019"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Conclusion</a:t>
            </a:r>
          </a:p>
        </p:txBody>
      </p:sp>
      <p:sp>
        <p:nvSpPr>
          <p:cNvPr id="26" name="TextBox 26"/>
          <p:cNvSpPr txBox="1"/>
          <p:nvPr/>
        </p:nvSpPr>
        <p:spPr>
          <a:xfrm>
            <a:off x="2292697" y="3778788"/>
            <a:ext cx="3930398" cy="4057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0D0A1E"/>
                </a:solidFill>
                <a:latin typeface="HK Grotesk Pro Medium"/>
              </a:rPr>
              <a:t>Elevator Pitch</a:t>
            </a:r>
          </a:p>
        </p:txBody>
      </p:sp>
      <p:sp>
        <p:nvSpPr>
          <p:cNvPr id="27" name="TextBox 27"/>
          <p:cNvSpPr txBox="1"/>
          <p:nvPr/>
        </p:nvSpPr>
        <p:spPr>
          <a:xfrm>
            <a:off x="2292702" y="6745081"/>
            <a:ext cx="3719024" cy="405765"/>
          </a:xfrm>
          <a:prstGeom prst="rect">
            <a:avLst/>
          </a:prstGeom>
        </p:spPr>
        <p:txBody>
          <a:bodyPr lIns="0" tIns="0" rIns="0" bIns="0" rtlCol="0" anchor="t">
            <a:spAutoFit/>
          </a:bodyPr>
          <a:lstStyle/>
          <a:p>
            <a:pPr marL="518160" lvl="1" indent="-259080">
              <a:lnSpc>
                <a:spcPts val="3359"/>
              </a:lnSpc>
              <a:buFont typeface="Arial"/>
              <a:buChar char="•"/>
            </a:pPr>
            <a:r>
              <a:rPr lang="en-US" sz="2400" spc="-60">
                <a:solidFill>
                  <a:srgbClr val="0D0A1E"/>
                </a:solidFill>
                <a:latin typeface="HK Grotesk Pro Medium"/>
              </a:rPr>
              <a:t>Problem</a:t>
            </a:r>
          </a:p>
        </p:txBody>
      </p:sp>
      <p:sp>
        <p:nvSpPr>
          <p:cNvPr id="28" name="TextBox 28"/>
          <p:cNvSpPr txBox="1"/>
          <p:nvPr/>
        </p:nvSpPr>
        <p:spPr>
          <a:xfrm>
            <a:off x="2292697" y="4537466"/>
            <a:ext cx="3930398" cy="405765"/>
          </a:xfrm>
          <a:prstGeom prst="rect">
            <a:avLst/>
          </a:prstGeom>
        </p:spPr>
        <p:txBody>
          <a:bodyPr lIns="0" tIns="0" rIns="0" bIns="0" rtlCol="0" anchor="t">
            <a:spAutoFit/>
          </a:bodyPr>
          <a:lstStyle/>
          <a:p>
            <a:pPr marL="518158" lvl="1" indent="-259079">
              <a:lnSpc>
                <a:spcPts val="3359"/>
              </a:lnSpc>
              <a:buFont typeface="Arial"/>
              <a:buChar char="•"/>
            </a:pPr>
            <a:r>
              <a:rPr lang="en-US" sz="2399">
                <a:solidFill>
                  <a:srgbClr val="0D0A1E"/>
                </a:solidFill>
                <a:latin typeface="HK Grotesk Pro Medium"/>
              </a:rPr>
              <a:t>Team</a:t>
            </a:r>
          </a:p>
        </p:txBody>
      </p:sp>
      <p:sp>
        <p:nvSpPr>
          <p:cNvPr id="29" name="TextBox 29"/>
          <p:cNvSpPr txBox="1"/>
          <p:nvPr/>
        </p:nvSpPr>
        <p:spPr>
          <a:xfrm>
            <a:off x="2292702" y="7503759"/>
            <a:ext cx="3719024"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Solution</a:t>
            </a:r>
          </a:p>
        </p:txBody>
      </p:sp>
      <p:sp>
        <p:nvSpPr>
          <p:cNvPr id="30" name="TextBox 30"/>
          <p:cNvSpPr txBox="1"/>
          <p:nvPr/>
        </p:nvSpPr>
        <p:spPr>
          <a:xfrm>
            <a:off x="2292697" y="5296144"/>
            <a:ext cx="3930398" cy="405765"/>
          </a:xfrm>
          <a:prstGeom prst="rect">
            <a:avLst/>
          </a:prstGeom>
        </p:spPr>
        <p:txBody>
          <a:bodyPr lIns="0" tIns="0" rIns="0" bIns="0" rtlCol="0" anchor="t">
            <a:spAutoFit/>
          </a:bodyPr>
          <a:lstStyle/>
          <a:p>
            <a:pPr marL="518158" lvl="1" indent="-259079">
              <a:lnSpc>
                <a:spcPts val="3359"/>
              </a:lnSpc>
              <a:buFont typeface="Arial"/>
              <a:buChar char="•"/>
            </a:pPr>
            <a:r>
              <a:rPr lang="en-US" sz="2399">
                <a:solidFill>
                  <a:srgbClr val="0D0A1E"/>
                </a:solidFill>
                <a:latin typeface="HK Grotesk Pro Medium"/>
              </a:rPr>
              <a:t>Industrial Hemp 101</a:t>
            </a:r>
          </a:p>
        </p:txBody>
      </p:sp>
      <p:sp>
        <p:nvSpPr>
          <p:cNvPr id="31" name="TextBox 31"/>
          <p:cNvSpPr txBox="1"/>
          <p:nvPr/>
        </p:nvSpPr>
        <p:spPr>
          <a:xfrm>
            <a:off x="10090723" y="3778788"/>
            <a:ext cx="3922915" cy="405765"/>
          </a:xfrm>
          <a:prstGeom prst="rect">
            <a:avLst/>
          </a:prstGeom>
        </p:spPr>
        <p:txBody>
          <a:bodyPr lIns="0" tIns="0" rIns="0" bIns="0" rtlCol="0" anchor="t">
            <a:spAutoFit/>
          </a:bodyPr>
          <a:lstStyle/>
          <a:p>
            <a:pPr marL="518158" lvl="1" indent="-259079">
              <a:lnSpc>
                <a:spcPts val="3359"/>
              </a:lnSpc>
              <a:buFont typeface="Arial"/>
              <a:buChar char="•"/>
            </a:pPr>
            <a:r>
              <a:rPr lang="en-US" sz="2399" spc="-59">
                <a:solidFill>
                  <a:srgbClr val="0D0A1E"/>
                </a:solidFill>
                <a:latin typeface="HK Grotesk Pro Medium"/>
              </a:rPr>
              <a:t>Products</a:t>
            </a:r>
          </a:p>
        </p:txBody>
      </p:sp>
      <p:sp>
        <p:nvSpPr>
          <p:cNvPr id="32" name="TextBox 32"/>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33" name="AutoShape 33"/>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34" name="AutoShape 34"/>
          <p:cNvSpPr/>
          <p:nvPr/>
        </p:nvSpPr>
        <p:spPr>
          <a:xfrm>
            <a:off x="4298283" y="9412921"/>
            <a:ext cx="12224068" cy="0"/>
          </a:xfrm>
          <a:prstGeom prst="line">
            <a:avLst/>
          </a:prstGeom>
          <a:ln w="9525" cap="flat">
            <a:solidFill>
              <a:srgbClr val="000000"/>
            </a:solidFill>
            <a:prstDash val="solid"/>
            <a:headEnd type="none" w="sm" len="sm"/>
            <a:tailEnd type="none" w="sm" len="sm"/>
          </a:ln>
        </p:spPr>
        <p:txBody>
          <a:bodyPr/>
          <a:lstStyle/>
          <a:p>
            <a:endParaRPr lang="en-US"/>
          </a:p>
        </p:txBody>
      </p:sp>
      <p:sp>
        <p:nvSpPr>
          <p:cNvPr id="35" name="TextBox 35"/>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36" name="TextBox 36"/>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03</a:t>
            </a:r>
          </a:p>
        </p:txBody>
      </p:sp>
      <p:sp>
        <p:nvSpPr>
          <p:cNvPr id="37" name="TextBox 37"/>
          <p:cNvSpPr txBox="1"/>
          <p:nvPr/>
        </p:nvSpPr>
        <p:spPr>
          <a:xfrm>
            <a:off x="5271378" y="765286"/>
            <a:ext cx="10852070" cy="656590"/>
          </a:xfrm>
          <a:prstGeom prst="rect">
            <a:avLst/>
          </a:prstGeom>
        </p:spPr>
        <p:txBody>
          <a:bodyPr lIns="0" tIns="0" rIns="0" bIns="0" rtlCol="0" anchor="t">
            <a:spAutoFit/>
          </a:bodyPr>
          <a:lstStyle/>
          <a:p>
            <a:pPr>
              <a:lnSpc>
                <a:spcPts val="2659"/>
              </a:lnSpc>
              <a:spcBef>
                <a:spcPct val="0"/>
              </a:spcBef>
            </a:pPr>
            <a:r>
              <a:rPr lang="en-US" sz="1899">
                <a:solidFill>
                  <a:srgbClr val="FF3131"/>
                </a:solidFill>
                <a:latin typeface="HK Grotesk Pro Bold"/>
              </a:rPr>
              <a:t>Does the logo have to appear in the same place on every page? Your choice. It’s good to remind busy people what they’re looking at, but if it interferes with your layout, do away with it. DELETE NOTE.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p:nvPr/>
        </p:nvGrpSpPr>
        <p:grpSpPr>
          <a:xfrm>
            <a:off x="1585396" y="2294143"/>
            <a:ext cx="122392" cy="429165"/>
            <a:chOff x="0" y="0"/>
            <a:chExt cx="159850" cy="560512"/>
          </a:xfrm>
        </p:grpSpPr>
        <p:sp>
          <p:nvSpPr>
            <p:cNvPr id="3" name="Freeform 3"/>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4" name="TextBox 4"/>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rot="-1199392">
            <a:off x="5173522"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585401" y="4651110"/>
            <a:ext cx="8411651" cy="3896995"/>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This should communicate the “why” of your startup in seconds: Industry Sector produces more greenhouse gasses than any other industry. The world is seeking sustainable alternatives. Your Company has perfected a revolutionary way to replace Industry Input with hemp at cost parity, putting Industry Sector on a clear path to decarbonization by 2050. Note: be as concise as possible. Your business plan, in-person meetings, prospectuses, etc., are your opportunity to explain every detail in depth. Your pitch deck should be the opposite of that: a brief, visually attractive high-level explanation designed to pique interest.</a:t>
            </a:r>
          </a:p>
        </p:txBody>
      </p:sp>
      <p:sp>
        <p:nvSpPr>
          <p:cNvPr id="7" name="AutoShape 7"/>
          <p:cNvSpPr/>
          <p:nvPr/>
        </p:nvSpPr>
        <p:spPr>
          <a:xfrm>
            <a:off x="4298283" y="9421811"/>
            <a:ext cx="5152590" cy="8890"/>
          </a:xfrm>
          <a:prstGeom prst="line">
            <a:avLst/>
          </a:prstGeom>
          <a:ln w="9525" cap="flat">
            <a:solidFill>
              <a:srgbClr val="000000"/>
            </a:solidFill>
            <a:prstDash val="solid"/>
            <a:headEnd type="none" w="sm" len="sm"/>
            <a:tailEnd type="none" w="sm" len="sm"/>
          </a:ln>
        </p:spPr>
        <p:txBody>
          <a:bodyPr/>
          <a:lstStyle/>
          <a:p>
            <a:endParaRPr lang="en-US"/>
          </a:p>
        </p:txBody>
      </p:sp>
      <p:sp>
        <p:nvSpPr>
          <p:cNvPr id="8" name="Freeform 8"/>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sp>
        <p:nvSpPr>
          <p:cNvPr id="9" name="AutoShape 9"/>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10" name="Freeform 10"/>
          <p:cNvSpPr/>
          <p:nvPr/>
        </p:nvSpPr>
        <p:spPr>
          <a:xfrm>
            <a:off x="10613003" y="229414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592900" y="3201866"/>
            <a:ext cx="8404152" cy="1204732"/>
          </a:xfrm>
          <a:prstGeom prst="rect">
            <a:avLst/>
          </a:prstGeom>
        </p:spPr>
        <p:txBody>
          <a:bodyPr lIns="0" tIns="0" rIns="0" bIns="0" rtlCol="0" anchor="t">
            <a:spAutoFit/>
          </a:bodyPr>
          <a:lstStyle/>
          <a:p>
            <a:pPr>
              <a:lnSpc>
                <a:spcPts val="4705"/>
              </a:lnSpc>
            </a:pPr>
            <a:r>
              <a:rPr lang="en-US" sz="4200">
                <a:solidFill>
                  <a:srgbClr val="358F5C"/>
                </a:solidFill>
                <a:latin typeface="HK Grotesk Pro Bold"/>
              </a:rPr>
              <a:t>A succinct description of what your business is and why it matters</a:t>
            </a:r>
          </a:p>
        </p:txBody>
      </p:sp>
      <p:sp>
        <p:nvSpPr>
          <p:cNvPr id="12" name="TextBox 12"/>
          <p:cNvSpPr txBox="1"/>
          <p:nvPr/>
        </p:nvSpPr>
        <p:spPr>
          <a:xfrm>
            <a:off x="1880258" y="2069624"/>
            <a:ext cx="793272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Elevator Pitch</a:t>
            </a:r>
          </a:p>
        </p:txBody>
      </p:sp>
      <p:sp>
        <p:nvSpPr>
          <p:cNvPr id="13" name="TextBox 13"/>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4" name="TextBox 14"/>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5" name="TextBox 15"/>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04</a:t>
            </a:r>
          </a:p>
        </p:txBody>
      </p:sp>
      <p:sp>
        <p:nvSpPr>
          <p:cNvPr id="16" name="TextBox 16"/>
          <p:cNvSpPr txBox="1"/>
          <p:nvPr/>
        </p:nvSpPr>
        <p:spPr>
          <a:xfrm>
            <a:off x="10789394" y="8664259"/>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extBox 2"/>
          <p:cNvSpPr txBox="1"/>
          <p:nvPr/>
        </p:nvSpPr>
        <p:spPr>
          <a:xfrm>
            <a:off x="6057815" y="1349648"/>
            <a:ext cx="7702444" cy="772795"/>
          </a:xfrm>
          <a:prstGeom prst="rect">
            <a:avLst/>
          </a:prstGeom>
        </p:spPr>
        <p:txBody>
          <a:bodyPr lIns="0" tIns="0" rIns="0" bIns="0" rtlCol="0" anchor="t">
            <a:spAutoFit/>
          </a:bodyPr>
          <a:lstStyle/>
          <a:p>
            <a:pPr>
              <a:lnSpc>
                <a:spcPts val="3079"/>
              </a:lnSpc>
              <a:spcBef>
                <a:spcPct val="0"/>
              </a:spcBef>
            </a:pPr>
            <a:r>
              <a:rPr lang="en-US" sz="2199">
                <a:solidFill>
                  <a:srgbClr val="0D0A1E"/>
                </a:solidFill>
                <a:latin typeface="HK Grotesk Pro Medium"/>
              </a:rPr>
              <a:t>The Your Company team is passionate about sustainability and the emerging global bioeconomy.</a:t>
            </a:r>
          </a:p>
        </p:txBody>
      </p:sp>
      <p:grpSp>
        <p:nvGrpSpPr>
          <p:cNvPr id="3" name="Group 3"/>
          <p:cNvGrpSpPr>
            <a:grpSpLocks noChangeAspect="1"/>
          </p:cNvGrpSpPr>
          <p:nvPr/>
        </p:nvGrpSpPr>
        <p:grpSpPr>
          <a:xfrm>
            <a:off x="6057815" y="5744729"/>
            <a:ext cx="1260164" cy="1260159"/>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5790" t="-2042" r="-7150" b="-51393"/>
              </a:stretch>
            </a:blipFill>
          </p:spPr>
          <p:txBody>
            <a:bodyPr/>
            <a:lstStyle/>
            <a:p>
              <a:endParaRPr lang="en-US"/>
            </a:p>
          </p:txBody>
        </p:sp>
      </p:grpSp>
      <p:grpSp>
        <p:nvGrpSpPr>
          <p:cNvPr id="5" name="Group 5"/>
          <p:cNvGrpSpPr>
            <a:grpSpLocks noChangeAspect="1"/>
          </p:cNvGrpSpPr>
          <p:nvPr/>
        </p:nvGrpSpPr>
        <p:grpSpPr>
          <a:xfrm>
            <a:off x="6057815" y="2980328"/>
            <a:ext cx="1260164" cy="126015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81807" t="-32052" r="-90398" b="-49305"/>
              </a:stretch>
            </a:blipFill>
          </p:spPr>
          <p:txBody>
            <a:bodyPr/>
            <a:lstStyle/>
            <a:p>
              <a:endParaRPr lang="en-US"/>
            </a:p>
          </p:txBody>
        </p:sp>
      </p:grpSp>
      <p:grpSp>
        <p:nvGrpSpPr>
          <p:cNvPr id="7" name="Group 7"/>
          <p:cNvGrpSpPr>
            <a:grpSpLocks noChangeAspect="1"/>
          </p:cNvGrpSpPr>
          <p:nvPr/>
        </p:nvGrpSpPr>
        <p:grpSpPr>
          <a:xfrm>
            <a:off x="11890240" y="2980328"/>
            <a:ext cx="1260164" cy="126015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4889" r="-5203"/>
              </a:stretch>
            </a:blipFill>
          </p:spPr>
          <p:txBody>
            <a:bodyPr/>
            <a:lstStyle/>
            <a:p>
              <a:endParaRPr lang="en-US"/>
            </a:p>
          </p:txBody>
        </p:sp>
      </p:grpSp>
      <p:grpSp>
        <p:nvGrpSpPr>
          <p:cNvPr id="9" name="Group 9"/>
          <p:cNvGrpSpPr>
            <a:grpSpLocks noChangeAspect="1"/>
          </p:cNvGrpSpPr>
          <p:nvPr/>
        </p:nvGrpSpPr>
        <p:grpSpPr>
          <a:xfrm>
            <a:off x="1602677" y="2988943"/>
            <a:ext cx="2134736" cy="213472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3743" r="-58060" b="-27789"/>
              </a:stretch>
            </a:blipFill>
          </p:spPr>
          <p:txBody>
            <a:bodyPr/>
            <a:lstStyle/>
            <a:p>
              <a:endParaRPr lang="en-US"/>
            </a:p>
          </p:txBody>
        </p:sp>
      </p:grpSp>
      <p:grpSp>
        <p:nvGrpSpPr>
          <p:cNvPr id="11" name="Group 11"/>
          <p:cNvGrpSpPr>
            <a:grpSpLocks noChangeAspect="1"/>
          </p:cNvGrpSpPr>
          <p:nvPr/>
        </p:nvGrpSpPr>
        <p:grpSpPr>
          <a:xfrm>
            <a:off x="11890240" y="5744729"/>
            <a:ext cx="1260164" cy="126015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42486" r="-31637" b="-16083"/>
              </a:stretch>
            </a:blipFill>
          </p:spPr>
          <p:txBody>
            <a:bodyPr/>
            <a:lstStyle/>
            <a:p>
              <a:endParaRPr lang="en-US"/>
            </a:p>
          </p:txBody>
        </p:sp>
      </p:grpSp>
      <p:sp>
        <p:nvSpPr>
          <p:cNvPr id="13" name="TextBox 13"/>
          <p:cNvSpPr txBox="1"/>
          <p:nvPr/>
        </p:nvSpPr>
        <p:spPr>
          <a:xfrm>
            <a:off x="1602677" y="5520574"/>
            <a:ext cx="2838742" cy="4483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HK Grotesk Pro Bold"/>
              </a:rPr>
              <a:t>Name Namey</a:t>
            </a:r>
          </a:p>
        </p:txBody>
      </p:sp>
      <p:sp>
        <p:nvSpPr>
          <p:cNvPr id="14" name="TextBox 14"/>
          <p:cNvSpPr txBox="1"/>
          <p:nvPr/>
        </p:nvSpPr>
        <p:spPr>
          <a:xfrm>
            <a:off x="7678821" y="3224057"/>
            <a:ext cx="2838742" cy="4483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HK Grotesk Pro Bold"/>
              </a:rPr>
              <a:t>Name Namey</a:t>
            </a:r>
          </a:p>
        </p:txBody>
      </p:sp>
      <p:sp>
        <p:nvSpPr>
          <p:cNvPr id="15" name="TextBox 15"/>
          <p:cNvSpPr txBox="1"/>
          <p:nvPr/>
        </p:nvSpPr>
        <p:spPr>
          <a:xfrm>
            <a:off x="13512223" y="3224057"/>
            <a:ext cx="2838742" cy="4483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HK Grotesk Pro Bold"/>
              </a:rPr>
              <a:t>Name Namey</a:t>
            </a:r>
          </a:p>
        </p:txBody>
      </p:sp>
      <p:sp>
        <p:nvSpPr>
          <p:cNvPr id="16" name="TextBox 16"/>
          <p:cNvSpPr txBox="1"/>
          <p:nvPr/>
        </p:nvSpPr>
        <p:spPr>
          <a:xfrm>
            <a:off x="7678821" y="6064833"/>
            <a:ext cx="2838742" cy="4483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HK Grotesk Pro Bold"/>
              </a:rPr>
              <a:t>Name Namey</a:t>
            </a:r>
          </a:p>
        </p:txBody>
      </p:sp>
      <p:sp>
        <p:nvSpPr>
          <p:cNvPr id="17" name="Freeform 17"/>
          <p:cNvSpPr/>
          <p:nvPr/>
        </p:nvSpPr>
        <p:spPr>
          <a:xfrm rot="-1199392">
            <a:off x="11913439" y="5537399"/>
            <a:ext cx="13171332" cy="7441803"/>
          </a:xfrm>
          <a:custGeom>
            <a:avLst/>
            <a:gdLst/>
            <a:ahLst/>
            <a:cxnLst/>
            <a:rect l="l" t="t" r="r" b="b"/>
            <a:pathLst>
              <a:path w="13171332" h="7441803">
                <a:moveTo>
                  <a:pt x="0" y="0"/>
                </a:moveTo>
                <a:lnTo>
                  <a:pt x="13171332" y="0"/>
                </a:lnTo>
                <a:lnTo>
                  <a:pt x="13171332" y="7441802"/>
                </a:lnTo>
                <a:lnTo>
                  <a:pt x="0" y="7441802"/>
                </a:lnTo>
                <a:lnTo>
                  <a:pt x="0" y="0"/>
                </a:lnTo>
                <a:close/>
              </a:path>
            </a:pathLst>
          </a:custGeom>
          <a:blipFill>
            <a:blip r:embed="rId7">
              <a:alphaModFix amt="10999"/>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8"/>
          <p:cNvSpPr txBox="1"/>
          <p:nvPr/>
        </p:nvSpPr>
        <p:spPr>
          <a:xfrm>
            <a:off x="13512223" y="6064833"/>
            <a:ext cx="2838742" cy="448310"/>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HK Grotesk Pro Bold"/>
              </a:rPr>
              <a:t>Name Namey</a:t>
            </a:r>
          </a:p>
        </p:txBody>
      </p:sp>
      <p:sp>
        <p:nvSpPr>
          <p:cNvPr id="19" name="TextBox 19"/>
          <p:cNvSpPr txBox="1"/>
          <p:nvPr/>
        </p:nvSpPr>
        <p:spPr>
          <a:xfrm>
            <a:off x="1602677" y="5937058"/>
            <a:ext cx="2838742" cy="382270"/>
          </a:xfrm>
          <a:prstGeom prst="rect">
            <a:avLst/>
          </a:prstGeom>
        </p:spPr>
        <p:txBody>
          <a:bodyPr lIns="0" tIns="0" rIns="0" bIns="0" rtlCol="0" anchor="t">
            <a:spAutoFit/>
          </a:bodyPr>
          <a:lstStyle/>
          <a:p>
            <a:pPr>
              <a:lnSpc>
                <a:spcPts val="3079"/>
              </a:lnSpc>
              <a:spcBef>
                <a:spcPct val="0"/>
              </a:spcBef>
            </a:pPr>
            <a:r>
              <a:rPr lang="en-US" sz="2199">
                <a:solidFill>
                  <a:srgbClr val="358F5C"/>
                </a:solidFill>
                <a:latin typeface="HK Grotesk Pro Bold"/>
              </a:rPr>
              <a:t>Founder &amp; CEO</a:t>
            </a:r>
          </a:p>
        </p:txBody>
      </p:sp>
      <p:sp>
        <p:nvSpPr>
          <p:cNvPr id="20" name="TextBox 20"/>
          <p:cNvSpPr txBox="1"/>
          <p:nvPr/>
        </p:nvSpPr>
        <p:spPr>
          <a:xfrm>
            <a:off x="7678821" y="3710467"/>
            <a:ext cx="2838742" cy="605028"/>
          </a:xfrm>
          <a:prstGeom prst="rect">
            <a:avLst/>
          </a:prstGeom>
        </p:spPr>
        <p:txBody>
          <a:bodyPr lIns="0" tIns="0" rIns="0" bIns="0" rtlCol="0" anchor="t">
            <a:spAutoFit/>
          </a:bodyPr>
          <a:lstStyle/>
          <a:p>
            <a:pPr>
              <a:lnSpc>
                <a:spcPts val="2375"/>
              </a:lnSpc>
            </a:pPr>
            <a:r>
              <a:rPr lang="en-US" sz="2199">
                <a:solidFill>
                  <a:srgbClr val="358F5C"/>
                </a:solidFill>
                <a:latin typeface="HK Grotesk Pro Bold"/>
              </a:rPr>
              <a:t>Chief Sustainability Officer</a:t>
            </a:r>
          </a:p>
        </p:txBody>
      </p:sp>
      <p:sp>
        <p:nvSpPr>
          <p:cNvPr id="21" name="TextBox 21"/>
          <p:cNvSpPr txBox="1"/>
          <p:nvPr/>
        </p:nvSpPr>
        <p:spPr>
          <a:xfrm>
            <a:off x="13512223" y="3643792"/>
            <a:ext cx="2838742" cy="382270"/>
          </a:xfrm>
          <a:prstGeom prst="rect">
            <a:avLst/>
          </a:prstGeom>
        </p:spPr>
        <p:txBody>
          <a:bodyPr lIns="0" tIns="0" rIns="0" bIns="0" rtlCol="0" anchor="t">
            <a:spAutoFit/>
          </a:bodyPr>
          <a:lstStyle/>
          <a:p>
            <a:pPr>
              <a:lnSpc>
                <a:spcPts val="3079"/>
              </a:lnSpc>
              <a:spcBef>
                <a:spcPct val="0"/>
              </a:spcBef>
            </a:pPr>
            <a:r>
              <a:rPr lang="en-US" sz="2199">
                <a:solidFill>
                  <a:srgbClr val="358F5C"/>
                </a:solidFill>
                <a:latin typeface="HK Grotesk Pro Bold"/>
              </a:rPr>
              <a:t>Product Designer</a:t>
            </a:r>
          </a:p>
        </p:txBody>
      </p:sp>
      <p:sp>
        <p:nvSpPr>
          <p:cNvPr id="22" name="TextBox 22"/>
          <p:cNvSpPr txBox="1"/>
          <p:nvPr/>
        </p:nvSpPr>
        <p:spPr>
          <a:xfrm>
            <a:off x="7678821" y="6481318"/>
            <a:ext cx="2838742" cy="382270"/>
          </a:xfrm>
          <a:prstGeom prst="rect">
            <a:avLst/>
          </a:prstGeom>
        </p:spPr>
        <p:txBody>
          <a:bodyPr lIns="0" tIns="0" rIns="0" bIns="0" rtlCol="0" anchor="t">
            <a:spAutoFit/>
          </a:bodyPr>
          <a:lstStyle/>
          <a:p>
            <a:pPr>
              <a:lnSpc>
                <a:spcPts val="3079"/>
              </a:lnSpc>
              <a:spcBef>
                <a:spcPct val="0"/>
              </a:spcBef>
            </a:pPr>
            <a:r>
              <a:rPr lang="en-US" sz="2199">
                <a:solidFill>
                  <a:srgbClr val="358F5C"/>
                </a:solidFill>
                <a:latin typeface="HK Grotesk Pro Bold"/>
              </a:rPr>
              <a:t>CFO</a:t>
            </a:r>
          </a:p>
        </p:txBody>
      </p:sp>
      <p:sp>
        <p:nvSpPr>
          <p:cNvPr id="23" name="TextBox 23"/>
          <p:cNvSpPr txBox="1"/>
          <p:nvPr/>
        </p:nvSpPr>
        <p:spPr>
          <a:xfrm>
            <a:off x="13512223" y="6481318"/>
            <a:ext cx="2838742" cy="382270"/>
          </a:xfrm>
          <a:prstGeom prst="rect">
            <a:avLst/>
          </a:prstGeom>
        </p:spPr>
        <p:txBody>
          <a:bodyPr lIns="0" tIns="0" rIns="0" bIns="0" rtlCol="0" anchor="t">
            <a:spAutoFit/>
          </a:bodyPr>
          <a:lstStyle/>
          <a:p>
            <a:pPr>
              <a:lnSpc>
                <a:spcPts val="3079"/>
              </a:lnSpc>
              <a:spcBef>
                <a:spcPct val="0"/>
              </a:spcBef>
            </a:pPr>
            <a:r>
              <a:rPr lang="en-US" sz="2199">
                <a:solidFill>
                  <a:srgbClr val="358F5C"/>
                </a:solidFill>
                <a:latin typeface="HK Grotesk Pro Bold"/>
              </a:rPr>
              <a:t>Factory Manager</a:t>
            </a:r>
          </a:p>
        </p:txBody>
      </p:sp>
      <p:sp>
        <p:nvSpPr>
          <p:cNvPr id="24" name="TextBox 24"/>
          <p:cNvSpPr txBox="1"/>
          <p:nvPr/>
        </p:nvSpPr>
        <p:spPr>
          <a:xfrm>
            <a:off x="7678821" y="4393620"/>
            <a:ext cx="3359379" cy="1102360"/>
          </a:xfrm>
          <a:prstGeom prst="rect">
            <a:avLst/>
          </a:prstGeom>
        </p:spPr>
        <p:txBody>
          <a:bodyPr lIns="0" tIns="0" rIns="0" bIns="0" rtlCol="0" anchor="t">
            <a:spAutoFit/>
          </a:bodyPr>
          <a:lstStyle/>
          <a:p>
            <a:pPr>
              <a:lnSpc>
                <a:spcPts val="2240"/>
              </a:lnSpc>
              <a:spcBef>
                <a:spcPct val="0"/>
              </a:spcBef>
            </a:pPr>
            <a:r>
              <a:rPr lang="en-US" sz="1600">
                <a:solidFill>
                  <a:srgbClr val="0D0A1E"/>
                </a:solidFill>
                <a:latin typeface="HK Grotesk Pro Medium"/>
              </a:rPr>
              <a:t>Lorem ipsum dolor sit amet, consectetur adipiscing elit, sed do eiusmod tempor incididunt ut labore et dolore magna aliqua.</a:t>
            </a:r>
          </a:p>
        </p:txBody>
      </p:sp>
      <p:sp>
        <p:nvSpPr>
          <p:cNvPr id="25" name="TextBox 25"/>
          <p:cNvSpPr txBox="1"/>
          <p:nvPr/>
        </p:nvSpPr>
        <p:spPr>
          <a:xfrm>
            <a:off x="13512223" y="4133854"/>
            <a:ext cx="3206979" cy="1102360"/>
          </a:xfrm>
          <a:prstGeom prst="rect">
            <a:avLst/>
          </a:prstGeom>
        </p:spPr>
        <p:txBody>
          <a:bodyPr lIns="0" tIns="0" rIns="0" bIns="0" rtlCol="0" anchor="t">
            <a:spAutoFit/>
          </a:bodyPr>
          <a:lstStyle/>
          <a:p>
            <a:pPr>
              <a:lnSpc>
                <a:spcPts val="2240"/>
              </a:lnSpc>
              <a:spcBef>
                <a:spcPct val="0"/>
              </a:spcBef>
            </a:pPr>
            <a:r>
              <a:rPr lang="en-US" sz="1600">
                <a:solidFill>
                  <a:srgbClr val="0D0A1E"/>
                </a:solidFill>
                <a:latin typeface="HK Grotesk Pro Medium"/>
              </a:rPr>
              <a:t>Lorem ipsum dolor sit amet, consectetur adipiscing elit, sed do eiusmod tempor incididunt ut labore et dolore magna aliqua.</a:t>
            </a:r>
          </a:p>
        </p:txBody>
      </p:sp>
      <p:sp>
        <p:nvSpPr>
          <p:cNvPr id="26" name="TextBox 26"/>
          <p:cNvSpPr txBox="1"/>
          <p:nvPr/>
        </p:nvSpPr>
        <p:spPr>
          <a:xfrm>
            <a:off x="13512223" y="6974883"/>
            <a:ext cx="3010129" cy="1102360"/>
          </a:xfrm>
          <a:prstGeom prst="rect">
            <a:avLst/>
          </a:prstGeom>
        </p:spPr>
        <p:txBody>
          <a:bodyPr lIns="0" tIns="0" rIns="0" bIns="0" rtlCol="0" anchor="t">
            <a:spAutoFit/>
          </a:bodyPr>
          <a:lstStyle/>
          <a:p>
            <a:pPr>
              <a:lnSpc>
                <a:spcPts val="2240"/>
              </a:lnSpc>
              <a:spcBef>
                <a:spcPct val="0"/>
              </a:spcBef>
            </a:pPr>
            <a:r>
              <a:rPr lang="en-US" sz="1600">
                <a:solidFill>
                  <a:srgbClr val="0D0A1E"/>
                </a:solidFill>
                <a:latin typeface="HK Grotesk Pro Medium"/>
              </a:rPr>
              <a:t>Lorem ipsum dolor sit amet, consectetur adipiscing elit, sed do eiusmod tempor incididunt ut labore et dolore magna aliqua.</a:t>
            </a:r>
          </a:p>
        </p:txBody>
      </p:sp>
      <p:sp>
        <p:nvSpPr>
          <p:cNvPr id="27" name="TextBox 27"/>
          <p:cNvSpPr txBox="1"/>
          <p:nvPr/>
        </p:nvSpPr>
        <p:spPr>
          <a:xfrm>
            <a:off x="7678821" y="6974883"/>
            <a:ext cx="3359379" cy="1102360"/>
          </a:xfrm>
          <a:prstGeom prst="rect">
            <a:avLst/>
          </a:prstGeom>
        </p:spPr>
        <p:txBody>
          <a:bodyPr lIns="0" tIns="0" rIns="0" bIns="0" rtlCol="0" anchor="t">
            <a:spAutoFit/>
          </a:bodyPr>
          <a:lstStyle/>
          <a:p>
            <a:pPr>
              <a:lnSpc>
                <a:spcPts val="2240"/>
              </a:lnSpc>
              <a:spcBef>
                <a:spcPct val="0"/>
              </a:spcBef>
            </a:pPr>
            <a:r>
              <a:rPr lang="en-US" sz="1600">
                <a:solidFill>
                  <a:srgbClr val="0D0A1E"/>
                </a:solidFill>
                <a:latin typeface="HK Grotesk Pro Medium"/>
              </a:rPr>
              <a:t>Lorem ipsum dolor sit amet, consectetur adipiscing elit, sed do eiusmod tempor incididunt ut labore et dolore magna aliqua.</a:t>
            </a:r>
          </a:p>
        </p:txBody>
      </p:sp>
      <p:sp>
        <p:nvSpPr>
          <p:cNvPr id="28" name="TextBox 28"/>
          <p:cNvSpPr txBox="1"/>
          <p:nvPr/>
        </p:nvSpPr>
        <p:spPr>
          <a:xfrm>
            <a:off x="1602677" y="6439745"/>
            <a:ext cx="3206979" cy="1378585"/>
          </a:xfrm>
          <a:prstGeom prst="rect">
            <a:avLst/>
          </a:prstGeom>
        </p:spPr>
        <p:txBody>
          <a:bodyPr lIns="0" tIns="0" rIns="0" bIns="0" rtlCol="0" anchor="t">
            <a:spAutoFit/>
          </a:bodyPr>
          <a:lstStyle/>
          <a:p>
            <a:pPr>
              <a:lnSpc>
                <a:spcPts val="2240"/>
              </a:lnSpc>
              <a:spcBef>
                <a:spcPct val="0"/>
              </a:spcBef>
            </a:pPr>
            <a:r>
              <a:rPr lang="en-US" sz="1600">
                <a:solidFill>
                  <a:srgbClr val="0D0A1E"/>
                </a:solidFill>
                <a:latin typeface="HK Grotesk Pro Medium"/>
              </a:rPr>
              <a:t>Investors care as much or more about your team than your product or service. Don’t hold back — tell us why you’re qualified to be the Dream Team!</a:t>
            </a:r>
          </a:p>
        </p:txBody>
      </p:sp>
      <p:sp>
        <p:nvSpPr>
          <p:cNvPr id="29" name="TextBox 29"/>
          <p:cNvSpPr txBox="1"/>
          <p:nvPr/>
        </p:nvSpPr>
        <p:spPr>
          <a:xfrm>
            <a:off x="1602677" y="1311548"/>
            <a:ext cx="3868957" cy="721995"/>
          </a:xfrm>
          <a:prstGeom prst="rect">
            <a:avLst/>
          </a:prstGeom>
        </p:spPr>
        <p:txBody>
          <a:bodyPr lIns="0" tIns="0" rIns="0" bIns="0" rtlCol="0" anchor="t">
            <a:spAutoFit/>
          </a:bodyPr>
          <a:lstStyle/>
          <a:p>
            <a:pPr>
              <a:lnSpc>
                <a:spcPts val="5880"/>
              </a:lnSpc>
              <a:spcBef>
                <a:spcPct val="0"/>
              </a:spcBef>
            </a:pPr>
            <a:r>
              <a:rPr lang="en-US" sz="4200">
                <a:solidFill>
                  <a:srgbClr val="0D0A1E"/>
                </a:solidFill>
                <a:latin typeface="HK Grotesk Pro Bold"/>
              </a:rPr>
              <a:t>Our Team</a:t>
            </a:r>
          </a:p>
        </p:txBody>
      </p:sp>
      <p:sp>
        <p:nvSpPr>
          <p:cNvPr id="30" name="Freeform 30"/>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9"/>
            <a:stretch>
              <a:fillRect/>
            </a:stretch>
          </a:blipFill>
        </p:spPr>
        <p:txBody>
          <a:bodyPr/>
          <a:lstStyle/>
          <a:p>
            <a:endParaRPr lang="en-US"/>
          </a:p>
        </p:txBody>
      </p:sp>
      <p:sp>
        <p:nvSpPr>
          <p:cNvPr id="31" name="TextBox 31"/>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32" name="AutoShape 32"/>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33" name="AutoShape 33"/>
          <p:cNvSpPr/>
          <p:nvPr/>
        </p:nvSpPr>
        <p:spPr>
          <a:xfrm>
            <a:off x="4298283" y="9412921"/>
            <a:ext cx="12224068" cy="0"/>
          </a:xfrm>
          <a:prstGeom prst="line">
            <a:avLst/>
          </a:prstGeom>
          <a:ln w="9525"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35" name="TextBox 35"/>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AutoShape 6"/>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7" name="AutoShape 7"/>
          <p:cNvSpPr/>
          <p:nvPr/>
        </p:nvSpPr>
        <p:spPr>
          <a:xfrm>
            <a:off x="4298283" y="9412921"/>
            <a:ext cx="6064755" cy="0"/>
          </a:xfrm>
          <a:prstGeom prst="line">
            <a:avLst/>
          </a:prstGeom>
          <a:ln w="9525" cap="flat">
            <a:solidFill>
              <a:srgbClr val="000000"/>
            </a:solidFill>
            <a:prstDash val="solid"/>
            <a:headEnd type="none" w="sm" len="sm"/>
            <a:tailEnd type="none" w="sm" len="sm"/>
          </a:ln>
        </p:spPr>
        <p:txBody>
          <a:bodyPr/>
          <a:lstStyle/>
          <a:p>
            <a:endParaRPr lang="en-US"/>
          </a:p>
        </p:txBody>
      </p:sp>
      <p:sp>
        <p:nvSpPr>
          <p:cNvPr id="8" name="Freeform 8"/>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grpSp>
        <p:nvGrpSpPr>
          <p:cNvPr id="10" name="Group 10"/>
          <p:cNvGrpSpPr/>
          <p:nvPr/>
        </p:nvGrpSpPr>
        <p:grpSpPr>
          <a:xfrm>
            <a:off x="10915814" y="2421837"/>
            <a:ext cx="7488195" cy="7967019"/>
            <a:chOff x="0" y="0"/>
            <a:chExt cx="1972199" cy="2098310"/>
          </a:xfrm>
        </p:grpSpPr>
        <p:sp>
          <p:nvSpPr>
            <p:cNvPr id="11" name="Freeform 11"/>
            <p:cNvSpPr/>
            <p:nvPr/>
          </p:nvSpPr>
          <p:spPr>
            <a:xfrm>
              <a:off x="0" y="0"/>
              <a:ext cx="1972199" cy="2098310"/>
            </a:xfrm>
            <a:custGeom>
              <a:avLst/>
              <a:gdLst/>
              <a:ahLst/>
              <a:cxnLst/>
              <a:rect l="l" t="t" r="r" b="b"/>
              <a:pathLst>
                <a:path w="1972199" h="2098310">
                  <a:moveTo>
                    <a:pt x="0" y="0"/>
                  </a:moveTo>
                  <a:lnTo>
                    <a:pt x="1972199" y="0"/>
                  </a:lnTo>
                  <a:lnTo>
                    <a:pt x="1972199" y="2098310"/>
                  </a:lnTo>
                  <a:lnTo>
                    <a:pt x="0" y="2098310"/>
                  </a:lnTo>
                  <a:close/>
                </a:path>
              </a:pathLst>
            </a:custGeom>
            <a:solidFill>
              <a:srgbClr val="ACD167"/>
            </a:solidFill>
          </p:spPr>
          <p:txBody>
            <a:bodyPr/>
            <a:lstStyle/>
            <a:p>
              <a:endParaRPr lang="en-US"/>
            </a:p>
          </p:txBody>
        </p:sp>
        <p:sp>
          <p:nvSpPr>
            <p:cNvPr id="12" name="TextBox 12"/>
            <p:cNvSpPr txBox="1"/>
            <p:nvPr/>
          </p:nvSpPr>
          <p:spPr>
            <a:xfrm>
              <a:off x="0" y="-38100"/>
              <a:ext cx="1972199" cy="2136410"/>
            </a:xfrm>
            <a:prstGeom prst="rect">
              <a:avLst/>
            </a:prstGeom>
          </p:spPr>
          <p:txBody>
            <a:bodyPr lIns="50800" tIns="50800" rIns="50800" bIns="50800" rtlCol="0" anchor="ctr"/>
            <a:lstStyle/>
            <a:p>
              <a:pPr algn="ctr">
                <a:lnSpc>
                  <a:spcPts val="2520"/>
                </a:lnSpc>
              </a:pPr>
              <a:endParaRPr/>
            </a:p>
          </p:txBody>
        </p:sp>
      </p:grpSp>
      <p:sp>
        <p:nvSpPr>
          <p:cNvPr id="13" name="Freeform 13"/>
          <p:cNvSpPr/>
          <p:nvPr/>
        </p:nvSpPr>
        <p:spPr>
          <a:xfrm>
            <a:off x="10820564" y="2576037"/>
            <a:ext cx="2086674" cy="7812819"/>
          </a:xfrm>
          <a:custGeom>
            <a:avLst/>
            <a:gdLst/>
            <a:ahLst/>
            <a:cxnLst/>
            <a:rect l="l" t="t" r="r" b="b"/>
            <a:pathLst>
              <a:path w="2086674" h="7812819">
                <a:moveTo>
                  <a:pt x="0" y="0"/>
                </a:moveTo>
                <a:lnTo>
                  <a:pt x="2086674" y="0"/>
                </a:lnTo>
                <a:lnTo>
                  <a:pt x="2086674" y="7812819"/>
                </a:lnTo>
                <a:lnTo>
                  <a:pt x="0" y="7812819"/>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15" name="TextBox 15"/>
          <p:cNvSpPr txBox="1"/>
          <p:nvPr/>
        </p:nvSpPr>
        <p:spPr>
          <a:xfrm>
            <a:off x="1880258" y="2069624"/>
            <a:ext cx="6107868"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Industrial Hemp 101</a:t>
            </a:r>
          </a:p>
        </p:txBody>
      </p:sp>
      <p:sp>
        <p:nvSpPr>
          <p:cNvPr id="16" name="TextBox 16"/>
          <p:cNvSpPr txBox="1"/>
          <p:nvPr/>
        </p:nvSpPr>
        <p:spPr>
          <a:xfrm>
            <a:off x="12973913" y="3424509"/>
            <a:ext cx="5044210" cy="1581590"/>
          </a:xfrm>
          <a:prstGeom prst="rect">
            <a:avLst/>
          </a:prstGeom>
        </p:spPr>
        <p:txBody>
          <a:bodyPr lIns="0" tIns="0" rIns="0" bIns="0" rtlCol="0" anchor="t">
            <a:spAutoFit/>
          </a:bodyPr>
          <a:lstStyle/>
          <a:p>
            <a:pPr>
              <a:lnSpc>
                <a:spcPts val="6228"/>
              </a:lnSpc>
            </a:pPr>
            <a:r>
              <a:rPr lang="en-US" sz="4448" dirty="0">
                <a:solidFill>
                  <a:srgbClr val="1E7042"/>
                </a:solidFill>
                <a:latin typeface="Anton"/>
              </a:rPr>
              <a:t>USES OF</a:t>
            </a:r>
          </a:p>
          <a:p>
            <a:pPr>
              <a:lnSpc>
                <a:spcPts val="5041"/>
              </a:lnSpc>
            </a:pPr>
            <a:r>
              <a:rPr lang="en-US" sz="5931" dirty="0">
                <a:solidFill>
                  <a:srgbClr val="1E7042"/>
                </a:solidFill>
                <a:latin typeface="Anton"/>
              </a:rPr>
              <a:t>INDUSTRIAL HEMP</a:t>
            </a:r>
          </a:p>
        </p:txBody>
      </p:sp>
      <p:sp>
        <p:nvSpPr>
          <p:cNvPr id="17" name="TextBox 17"/>
          <p:cNvSpPr txBox="1"/>
          <p:nvPr/>
        </p:nvSpPr>
        <p:spPr>
          <a:xfrm>
            <a:off x="1585396" y="4369672"/>
            <a:ext cx="8587722" cy="4287520"/>
          </a:xfrm>
          <a:prstGeom prst="rect">
            <a:avLst/>
          </a:prstGeom>
        </p:spPr>
        <p:txBody>
          <a:bodyPr lIns="0" tIns="0" rIns="0" bIns="0" rtlCol="0" anchor="t">
            <a:spAutoFit/>
          </a:bodyPr>
          <a:lstStyle/>
          <a:p>
            <a:pPr>
              <a:lnSpc>
                <a:spcPts val="3080"/>
              </a:lnSpc>
            </a:pPr>
            <a:r>
              <a:rPr lang="en-US" sz="2200">
                <a:solidFill>
                  <a:srgbClr val="0D0A1E"/>
                </a:solidFill>
                <a:latin typeface="HK Grotesk Pro Medium"/>
              </a:rPr>
              <a:t>Most people will have little, if any, knowledge of the sector. They are likely to confuse it with recreational cannabis. You already know the wonders of hemp — express them briefly here. (We do a pretty good job covering this on our PAHIC website if we do say so ourselves!) </a:t>
            </a:r>
          </a:p>
          <a:p>
            <a:pPr>
              <a:lnSpc>
                <a:spcPts val="3080"/>
              </a:lnSpc>
            </a:pPr>
            <a:endParaRPr lang="en-US" sz="2200">
              <a:solidFill>
                <a:srgbClr val="0D0A1E"/>
              </a:solidFill>
              <a:latin typeface="HK Grotesk Pro Medium"/>
            </a:endParaRPr>
          </a:p>
          <a:p>
            <a:pPr>
              <a:lnSpc>
                <a:spcPts val="3080"/>
              </a:lnSpc>
            </a:pPr>
            <a:r>
              <a:rPr lang="en-US" sz="2200">
                <a:solidFill>
                  <a:srgbClr val="0D0A1E"/>
                </a:solidFill>
                <a:latin typeface="HK Grotesk Pro Medium"/>
              </a:rPr>
              <a:t>You don’t have to limit yourself to one slide here, and you may benefit from a more graphic approach like the one used on page 15, “Competitive Analysis.” </a:t>
            </a:r>
          </a:p>
          <a:p>
            <a:pPr>
              <a:lnSpc>
                <a:spcPts val="3080"/>
              </a:lnSpc>
            </a:pPr>
            <a:endParaRPr lang="en-US" sz="2200">
              <a:solidFill>
                <a:srgbClr val="0D0A1E"/>
              </a:solidFill>
              <a:latin typeface="HK Grotesk Pro Medium"/>
            </a:endParaRPr>
          </a:p>
          <a:p>
            <a:pPr>
              <a:lnSpc>
                <a:spcPts val="3080"/>
              </a:lnSpc>
              <a:spcBef>
                <a:spcPct val="0"/>
              </a:spcBef>
            </a:pPr>
            <a:r>
              <a:rPr lang="en-US" sz="2200">
                <a:solidFill>
                  <a:srgbClr val="0D0A1E"/>
                </a:solidFill>
                <a:latin typeface="HK Grotesk Pro Medium"/>
              </a:rPr>
              <a:t>Within your overview, make sure to give a little extra love to your specific product category. </a:t>
            </a:r>
          </a:p>
        </p:txBody>
      </p:sp>
      <p:sp>
        <p:nvSpPr>
          <p:cNvPr id="18" name="TextBox 18"/>
          <p:cNvSpPr txBox="1"/>
          <p:nvPr/>
        </p:nvSpPr>
        <p:spPr>
          <a:xfrm>
            <a:off x="12973913" y="5288278"/>
            <a:ext cx="4610391" cy="4287520"/>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a:rPr>
              <a:t>The internet is awash in hemp info. We suggest a simple infographic covering the main verticals, such as processing, fiber and grain. In our opinion the “50 thousand uses” claim can get a bit confusing. Better to focus on industries people can relate to like food, clothing, car parts, construction, paper, etc.,. Make sure to plug the category your hemp good or service falls into!</a:t>
            </a:r>
          </a:p>
        </p:txBody>
      </p:sp>
      <p:sp>
        <p:nvSpPr>
          <p:cNvPr id="19" name="TextBox 19"/>
          <p:cNvSpPr txBox="1"/>
          <p:nvPr/>
        </p:nvSpPr>
        <p:spPr>
          <a:xfrm>
            <a:off x="1585396" y="3071336"/>
            <a:ext cx="7558604" cy="602749"/>
          </a:xfrm>
          <a:prstGeom prst="rect">
            <a:avLst/>
          </a:prstGeom>
        </p:spPr>
        <p:txBody>
          <a:bodyPr lIns="0" tIns="0" rIns="0" bIns="0" rtlCol="0" anchor="t">
            <a:spAutoFit/>
          </a:bodyPr>
          <a:lstStyle/>
          <a:p>
            <a:pPr>
              <a:lnSpc>
                <a:spcPts val="4675"/>
              </a:lnSpc>
            </a:pPr>
            <a:r>
              <a:rPr lang="en-US" sz="4100" dirty="0">
                <a:solidFill>
                  <a:srgbClr val="358F5C"/>
                </a:solidFill>
                <a:latin typeface="HK Grotesk Pro Bold"/>
              </a:rPr>
              <a:t>The world’s most versatile plant.</a:t>
            </a:r>
          </a:p>
        </p:txBody>
      </p:sp>
      <p:sp>
        <p:nvSpPr>
          <p:cNvPr id="20" name="TextBox 20"/>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585396" y="2294143"/>
            <a:ext cx="122392" cy="429165"/>
            <a:chOff x="0" y="0"/>
            <a:chExt cx="159850" cy="560512"/>
          </a:xfrm>
        </p:grpSpPr>
        <p:sp>
          <p:nvSpPr>
            <p:cNvPr id="4" name="Freeform 4"/>
            <p:cNvSpPr/>
            <p:nvPr/>
          </p:nvSpPr>
          <p:spPr>
            <a:xfrm>
              <a:off x="0" y="0"/>
              <a:ext cx="159850" cy="560512"/>
            </a:xfrm>
            <a:custGeom>
              <a:avLst/>
              <a:gdLst/>
              <a:ahLst/>
              <a:cxnLst/>
              <a:rect l="l" t="t" r="r" b="b"/>
              <a:pathLst>
                <a:path w="159850" h="560512">
                  <a:moveTo>
                    <a:pt x="0" y="0"/>
                  </a:moveTo>
                  <a:lnTo>
                    <a:pt x="159850" y="0"/>
                  </a:lnTo>
                  <a:lnTo>
                    <a:pt x="159850" y="560512"/>
                  </a:lnTo>
                  <a:lnTo>
                    <a:pt x="0" y="560512"/>
                  </a:lnTo>
                  <a:close/>
                </a:path>
              </a:pathLst>
            </a:custGeom>
            <a:solidFill>
              <a:srgbClr val="9CC453"/>
            </a:solidFill>
          </p:spPr>
          <p:txBody>
            <a:bodyPr/>
            <a:lstStyle/>
            <a:p>
              <a:endParaRPr lang="en-US"/>
            </a:p>
          </p:txBody>
        </p:sp>
        <p:sp>
          <p:nvSpPr>
            <p:cNvPr id="5" name="TextBox 5"/>
            <p:cNvSpPr txBox="1"/>
            <p:nvPr/>
          </p:nvSpPr>
          <p:spPr>
            <a:xfrm>
              <a:off x="0" y="-38100"/>
              <a:ext cx="159850" cy="598612"/>
            </a:xfrm>
            <a:prstGeom prst="rect">
              <a:avLst/>
            </a:prstGeom>
          </p:spPr>
          <p:txBody>
            <a:bodyPr lIns="50800" tIns="50800" rIns="50800" bIns="50800" rtlCol="0" anchor="ctr"/>
            <a:lstStyle/>
            <a:p>
              <a:pPr algn="ctr">
                <a:lnSpc>
                  <a:spcPts val="2520"/>
                </a:lnSpc>
              </a:pPr>
              <a:endParaRPr/>
            </a:p>
          </p:txBody>
        </p:sp>
      </p:grpSp>
      <p:sp>
        <p:nvSpPr>
          <p:cNvPr id="6" name="TextBox 6"/>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7" name="AutoShape 7"/>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8" name="AutoShape 8"/>
          <p:cNvSpPr/>
          <p:nvPr/>
        </p:nvSpPr>
        <p:spPr>
          <a:xfrm>
            <a:off x="4298283" y="9412921"/>
            <a:ext cx="6064755" cy="0"/>
          </a:xfrm>
          <a:prstGeom prst="line">
            <a:avLst/>
          </a:prstGeom>
          <a:ln w="9525" cap="flat">
            <a:solidFill>
              <a:srgbClr val="000000"/>
            </a:solidFill>
            <a:prstDash val="solid"/>
            <a:headEnd type="none" w="sm" len="sm"/>
            <a:tailEnd type="none" w="sm" len="sm"/>
          </a:ln>
        </p:spPr>
        <p:txBody>
          <a:bodyPr/>
          <a:lstStyle/>
          <a:p>
            <a:endParaRPr lang="en-US"/>
          </a:p>
        </p:txBody>
      </p:sp>
      <p:sp>
        <p:nvSpPr>
          <p:cNvPr id="9" name="Freeform 9"/>
          <p:cNvSpPr/>
          <p:nvPr/>
        </p:nvSpPr>
        <p:spPr>
          <a:xfrm>
            <a:off x="10940888" y="2396963"/>
            <a:ext cx="7890037" cy="7890037"/>
          </a:xfrm>
          <a:custGeom>
            <a:avLst/>
            <a:gdLst/>
            <a:ahLst/>
            <a:cxnLst/>
            <a:rect l="l" t="t" r="r" b="b"/>
            <a:pathLst>
              <a:path w="7890037" h="7890037">
                <a:moveTo>
                  <a:pt x="0" y="0"/>
                </a:moveTo>
                <a:lnTo>
                  <a:pt x="7890037" y="0"/>
                </a:lnTo>
                <a:lnTo>
                  <a:pt x="7890037" y="7890037"/>
                </a:lnTo>
                <a:lnTo>
                  <a:pt x="0" y="7890037"/>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880258" y="2069624"/>
            <a:ext cx="5547646" cy="821055"/>
          </a:xfrm>
          <a:prstGeom prst="rect">
            <a:avLst/>
          </a:prstGeom>
        </p:spPr>
        <p:txBody>
          <a:bodyPr lIns="0" tIns="0" rIns="0" bIns="0" rtlCol="0" anchor="t">
            <a:spAutoFit/>
          </a:bodyPr>
          <a:lstStyle/>
          <a:p>
            <a:pPr>
              <a:lnSpc>
                <a:spcPts val="6719"/>
              </a:lnSpc>
              <a:spcBef>
                <a:spcPct val="0"/>
              </a:spcBef>
            </a:pPr>
            <a:r>
              <a:rPr lang="en-US" sz="4800">
                <a:solidFill>
                  <a:srgbClr val="0D0A1E"/>
                </a:solidFill>
                <a:latin typeface="HK Grotesk Pro Bold"/>
              </a:rPr>
              <a:t>The Market</a:t>
            </a:r>
          </a:p>
        </p:txBody>
      </p:sp>
      <p:sp>
        <p:nvSpPr>
          <p:cNvPr id="11" name="TextBox 11"/>
          <p:cNvSpPr txBox="1"/>
          <p:nvPr/>
        </p:nvSpPr>
        <p:spPr>
          <a:xfrm>
            <a:off x="1585396" y="5000624"/>
            <a:ext cx="8587722" cy="2725420"/>
          </a:xfrm>
          <a:prstGeom prst="rect">
            <a:avLst/>
          </a:prstGeom>
        </p:spPr>
        <p:txBody>
          <a:bodyPr lIns="0" tIns="0" rIns="0" bIns="0" rtlCol="0" anchor="t">
            <a:spAutoFit/>
          </a:bodyPr>
          <a:lstStyle/>
          <a:p>
            <a:pPr>
              <a:lnSpc>
                <a:spcPts val="3080"/>
              </a:lnSpc>
              <a:spcBef>
                <a:spcPct val="0"/>
              </a:spcBef>
            </a:pPr>
            <a:r>
              <a:rPr lang="en-US" sz="2200">
                <a:solidFill>
                  <a:srgbClr val="0D0A1E"/>
                </a:solidFill>
                <a:latin typeface="HK Grotesk Pro Medium"/>
              </a:rPr>
              <a:t>Investors want to feel secure. Verifiable data regarding industrial hemp market growth and stability, industry-positive regulations and the success of comparable or adjacent companies and sectors is important here. You may want to include data on consumer trends and global attitudes about sustainability and climate impact. Now narrow in on why your product or service will leverage these factors and succeed.</a:t>
            </a:r>
          </a:p>
        </p:txBody>
      </p:sp>
      <p:sp>
        <p:nvSpPr>
          <p:cNvPr id="12" name="TextBox 12"/>
          <p:cNvSpPr txBox="1"/>
          <p:nvPr/>
        </p:nvSpPr>
        <p:spPr>
          <a:xfrm>
            <a:off x="1585396" y="3589930"/>
            <a:ext cx="7558604" cy="1193299"/>
          </a:xfrm>
          <a:prstGeom prst="rect">
            <a:avLst/>
          </a:prstGeom>
        </p:spPr>
        <p:txBody>
          <a:bodyPr lIns="0" tIns="0" rIns="0" bIns="0" rtlCol="0" anchor="t">
            <a:spAutoFit/>
          </a:bodyPr>
          <a:lstStyle/>
          <a:p>
            <a:pPr>
              <a:lnSpc>
                <a:spcPts val="4675"/>
              </a:lnSpc>
            </a:pPr>
            <a:r>
              <a:rPr lang="en-US" sz="4100">
                <a:solidFill>
                  <a:srgbClr val="358F5C"/>
                </a:solidFill>
                <a:latin typeface="HK Grotesk Pro Bold"/>
              </a:rPr>
              <a:t>The Industrial Hemp market is growing rapidly</a:t>
            </a:r>
          </a:p>
        </p:txBody>
      </p:sp>
      <p:sp>
        <p:nvSpPr>
          <p:cNvPr id="13" name="TextBox 13"/>
          <p:cNvSpPr txBox="1"/>
          <p:nvPr/>
        </p:nvSpPr>
        <p:spPr>
          <a:xfrm>
            <a:off x="1974337" y="9720899"/>
            <a:ext cx="12027577"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4" name="TextBox 14"/>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07</a:t>
            </a:r>
          </a:p>
        </p:txBody>
      </p:sp>
      <p:sp>
        <p:nvSpPr>
          <p:cNvPr id="15" name="Freeform 15"/>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13192959" y="5873749"/>
            <a:ext cx="3385896" cy="1323340"/>
          </a:xfrm>
          <a:prstGeom prst="rect">
            <a:avLst/>
          </a:prstGeom>
        </p:spPr>
        <p:txBody>
          <a:bodyPr lIns="0" tIns="0" rIns="0" bIns="0" rtlCol="0" anchor="t">
            <a:spAutoFit/>
          </a:bodyPr>
          <a:lstStyle/>
          <a:p>
            <a:pPr algn="ctr">
              <a:lnSpc>
                <a:spcPts val="2659"/>
              </a:lnSpc>
              <a:spcBef>
                <a:spcPct val="0"/>
              </a:spcBef>
            </a:pPr>
            <a:r>
              <a:rPr lang="en-US" sz="1899">
                <a:solidFill>
                  <a:srgbClr val="FF3131"/>
                </a:solidFill>
                <a:latin typeface="HK Grotesk Pro Bold"/>
              </a:rPr>
              <a:t>Images are suggestions only. Create your own images to differentiate your pitch. DELETE NOTE.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1199392">
            <a:off x="7427971" y="5537399"/>
            <a:ext cx="13171332" cy="7441803"/>
          </a:xfrm>
          <a:custGeom>
            <a:avLst/>
            <a:gdLst/>
            <a:ahLst/>
            <a:cxnLst/>
            <a:rect l="l" t="t" r="r" b="b"/>
            <a:pathLst>
              <a:path w="13171332" h="7441803">
                <a:moveTo>
                  <a:pt x="0" y="0"/>
                </a:moveTo>
                <a:lnTo>
                  <a:pt x="13171333" y="0"/>
                </a:lnTo>
                <a:lnTo>
                  <a:pt x="13171333" y="7441802"/>
                </a:lnTo>
                <a:lnTo>
                  <a:pt x="0" y="7441802"/>
                </a:lnTo>
                <a:lnTo>
                  <a:pt x="0" y="0"/>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3"/>
          <p:cNvPicPr>
            <a:picLocks noChangeAspect="1"/>
          </p:cNvPicPr>
          <p:nvPr/>
        </p:nvPicPr>
        <p:blipFill>
          <a:blip r:embed="rId4"/>
          <a:stretch>
            <a:fillRect/>
          </a:stretch>
        </p:blipFill>
        <p:spPr>
          <a:xfrm>
            <a:off x="1272845" y="1927864"/>
            <a:ext cx="8417903" cy="6965103"/>
          </a:xfrm>
          <a:prstGeom prst="rect">
            <a:avLst/>
          </a:prstGeom>
        </p:spPr>
      </p:pic>
      <p:sp>
        <p:nvSpPr>
          <p:cNvPr id="4" name="TextBox 4"/>
          <p:cNvSpPr txBox="1"/>
          <p:nvPr/>
        </p:nvSpPr>
        <p:spPr>
          <a:xfrm>
            <a:off x="10238782" y="3935179"/>
            <a:ext cx="6529839" cy="3165547"/>
          </a:xfrm>
          <a:prstGeom prst="rect">
            <a:avLst/>
          </a:prstGeom>
        </p:spPr>
        <p:txBody>
          <a:bodyPr lIns="0" tIns="0" rIns="0" bIns="0" rtlCol="0" anchor="t">
            <a:spAutoFit/>
          </a:bodyPr>
          <a:lstStyle/>
          <a:p>
            <a:pPr>
              <a:lnSpc>
                <a:spcPts val="3080"/>
              </a:lnSpc>
              <a:spcBef>
                <a:spcPct val="0"/>
              </a:spcBef>
            </a:pPr>
            <a:r>
              <a:rPr lang="en-US" sz="2200" dirty="0">
                <a:solidFill>
                  <a:srgbClr val="0D0A1E"/>
                </a:solidFill>
                <a:latin typeface="HK Grotesk Pro Medium"/>
              </a:rPr>
              <a:t>Describe and demonstrate  market growth for your product or category using charts, graphs, and graphics. Make sure to cite your sources on the same slide like this* or by directly linking to the source material like </a:t>
            </a:r>
            <a:r>
              <a:rPr lang="en-US" sz="2200" u="sng" dirty="0">
                <a:solidFill>
                  <a:srgbClr val="0D0A1E"/>
                </a:solidFill>
                <a:latin typeface="HK Grotesk Pro Medium"/>
                <a:hlinkClick r:id="rId5" tooltip="https://www.grandviewresearch.com/industry-analysis/industrial-hemp-market"/>
              </a:rPr>
              <a:t>this.</a:t>
            </a:r>
            <a:r>
              <a:rPr lang="en-US" sz="2200" dirty="0">
                <a:solidFill>
                  <a:srgbClr val="0D0A1E"/>
                </a:solidFill>
                <a:latin typeface="HK Grotesk Pro Medium"/>
              </a:rPr>
              <a:t> You can also add endnotes in PowerPoint. Another solution is to keep your sources in a separate document and note within the deck “sources available upon request” like this.**</a:t>
            </a:r>
          </a:p>
        </p:txBody>
      </p:sp>
      <p:sp>
        <p:nvSpPr>
          <p:cNvPr id="5" name="TextBox 5"/>
          <p:cNvSpPr txBox="1"/>
          <p:nvPr/>
        </p:nvSpPr>
        <p:spPr>
          <a:xfrm>
            <a:off x="1592900" y="1570418"/>
            <a:ext cx="6475161" cy="448310"/>
          </a:xfrm>
          <a:prstGeom prst="rect">
            <a:avLst/>
          </a:prstGeom>
        </p:spPr>
        <p:txBody>
          <a:bodyPr lIns="0" tIns="0" rIns="0" bIns="0" rtlCol="0" anchor="t">
            <a:spAutoFit/>
          </a:bodyPr>
          <a:lstStyle/>
          <a:p>
            <a:pPr>
              <a:lnSpc>
                <a:spcPts val="3639"/>
              </a:lnSpc>
              <a:spcBef>
                <a:spcPct val="0"/>
              </a:spcBef>
            </a:pPr>
            <a:r>
              <a:rPr lang="en-US" sz="2599">
                <a:solidFill>
                  <a:srgbClr val="0D0A1E"/>
                </a:solidFill>
                <a:latin typeface="HK Grotesk Pro Bold"/>
              </a:rPr>
              <a:t>Hemp Product Market Growth</a:t>
            </a:r>
          </a:p>
        </p:txBody>
      </p:sp>
      <p:sp>
        <p:nvSpPr>
          <p:cNvPr id="6" name="Freeform 6"/>
          <p:cNvSpPr/>
          <p:nvPr/>
        </p:nvSpPr>
        <p:spPr>
          <a:xfrm>
            <a:off x="16454441" y="333378"/>
            <a:ext cx="1452556" cy="1452556"/>
          </a:xfrm>
          <a:custGeom>
            <a:avLst/>
            <a:gdLst/>
            <a:ahLst/>
            <a:cxnLst/>
            <a:rect l="l" t="t" r="r" b="b"/>
            <a:pathLst>
              <a:path w="1452556" h="1452556">
                <a:moveTo>
                  <a:pt x="0" y="0"/>
                </a:moveTo>
                <a:lnTo>
                  <a:pt x="1452556" y="0"/>
                </a:lnTo>
                <a:lnTo>
                  <a:pt x="1452556" y="1452556"/>
                </a:lnTo>
                <a:lnTo>
                  <a:pt x="0" y="1452556"/>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129081" y="9232264"/>
            <a:ext cx="2169202" cy="323215"/>
          </a:xfrm>
          <a:prstGeom prst="rect">
            <a:avLst/>
          </a:prstGeom>
        </p:spPr>
        <p:txBody>
          <a:bodyPr lIns="0" tIns="0" rIns="0" bIns="0" rtlCol="0" anchor="t">
            <a:spAutoFit/>
          </a:bodyPr>
          <a:lstStyle/>
          <a:p>
            <a:pPr>
              <a:lnSpc>
                <a:spcPts val="2659"/>
              </a:lnSpc>
              <a:spcBef>
                <a:spcPct val="0"/>
              </a:spcBef>
            </a:pPr>
            <a:r>
              <a:rPr lang="en-US" sz="1899">
                <a:solidFill>
                  <a:srgbClr val="0D0A1E"/>
                </a:solidFill>
                <a:latin typeface="HK Grotesk Pro Medium"/>
              </a:rPr>
              <a:t>Company Name</a:t>
            </a:r>
          </a:p>
        </p:txBody>
      </p:sp>
      <p:sp>
        <p:nvSpPr>
          <p:cNvPr id="8" name="AutoShape 8"/>
          <p:cNvSpPr/>
          <p:nvPr/>
        </p:nvSpPr>
        <p:spPr>
          <a:xfrm>
            <a:off x="1993387" y="9258300"/>
            <a:ext cx="0" cy="317498"/>
          </a:xfrm>
          <a:prstGeom prst="line">
            <a:avLst/>
          </a:prstGeom>
          <a:ln w="38100" cap="flat">
            <a:solidFill>
              <a:srgbClr val="9CC453"/>
            </a:solidFill>
            <a:prstDash val="solid"/>
            <a:headEnd type="none" w="sm" len="sm"/>
            <a:tailEnd type="none" w="sm" len="sm"/>
          </a:ln>
        </p:spPr>
        <p:txBody>
          <a:bodyPr/>
          <a:lstStyle/>
          <a:p>
            <a:endParaRPr lang="en-US"/>
          </a:p>
        </p:txBody>
      </p:sp>
      <p:sp>
        <p:nvSpPr>
          <p:cNvPr id="9" name="AutoShape 9"/>
          <p:cNvSpPr/>
          <p:nvPr/>
        </p:nvSpPr>
        <p:spPr>
          <a:xfrm>
            <a:off x="4298283" y="9412921"/>
            <a:ext cx="12224068" cy="0"/>
          </a:xfrm>
          <a:prstGeom prst="line">
            <a:avLst/>
          </a:prstGeom>
          <a:ln w="9525" cap="flat">
            <a:solidFill>
              <a:srgbClr val="000000"/>
            </a:solidFill>
            <a:prstDash val="solid"/>
            <a:headEnd type="none" w="sm" len="sm"/>
            <a:tailEnd type="none" w="sm" len="sm"/>
          </a:ln>
        </p:spPr>
        <p:txBody>
          <a:bodyPr/>
          <a:lstStyle/>
          <a:p>
            <a:endParaRPr lang="en-US"/>
          </a:p>
        </p:txBody>
      </p:sp>
      <p:sp>
        <p:nvSpPr>
          <p:cNvPr id="10" name="TextBox 10"/>
          <p:cNvSpPr txBox="1"/>
          <p:nvPr/>
        </p:nvSpPr>
        <p:spPr>
          <a:xfrm>
            <a:off x="1974337" y="9720899"/>
            <a:ext cx="4435626"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a:rPr>
              <a:t>© Company Name Date, All Rights Reserved</a:t>
            </a:r>
          </a:p>
        </p:txBody>
      </p:sp>
      <p:sp>
        <p:nvSpPr>
          <p:cNvPr id="11" name="TextBox 11"/>
          <p:cNvSpPr txBox="1"/>
          <p:nvPr/>
        </p:nvSpPr>
        <p:spPr>
          <a:xfrm>
            <a:off x="9808406" y="9720899"/>
            <a:ext cx="3025926"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Italics"/>
              </a:rPr>
              <a:t>* Grand View Research, 2023</a:t>
            </a:r>
          </a:p>
        </p:txBody>
      </p:sp>
      <p:sp>
        <p:nvSpPr>
          <p:cNvPr id="12" name="TextBox 12"/>
          <p:cNvSpPr txBox="1"/>
          <p:nvPr/>
        </p:nvSpPr>
        <p:spPr>
          <a:xfrm>
            <a:off x="13723644" y="9720899"/>
            <a:ext cx="3044976" cy="266700"/>
          </a:xfrm>
          <a:prstGeom prst="rect">
            <a:avLst/>
          </a:prstGeom>
        </p:spPr>
        <p:txBody>
          <a:bodyPr lIns="0" tIns="0" rIns="0" bIns="0" rtlCol="0" anchor="t">
            <a:spAutoFit/>
          </a:bodyPr>
          <a:lstStyle/>
          <a:p>
            <a:pPr>
              <a:lnSpc>
                <a:spcPts val="2100"/>
              </a:lnSpc>
              <a:spcBef>
                <a:spcPct val="0"/>
              </a:spcBef>
            </a:pPr>
            <a:r>
              <a:rPr lang="en-US" sz="1500">
                <a:solidFill>
                  <a:srgbClr val="0D0A1E"/>
                </a:solidFill>
                <a:latin typeface="HK Grotesk Pro Medium Italics"/>
              </a:rPr>
              <a:t>**Sources available upon request</a:t>
            </a:r>
          </a:p>
        </p:txBody>
      </p:sp>
      <p:sp>
        <p:nvSpPr>
          <p:cNvPr id="13" name="TextBox 13"/>
          <p:cNvSpPr txBox="1"/>
          <p:nvPr/>
        </p:nvSpPr>
        <p:spPr>
          <a:xfrm>
            <a:off x="1592900" y="9240519"/>
            <a:ext cx="381437" cy="306705"/>
          </a:xfrm>
          <a:prstGeom prst="rect">
            <a:avLst/>
          </a:prstGeom>
        </p:spPr>
        <p:txBody>
          <a:bodyPr lIns="0" tIns="0" rIns="0" bIns="0" rtlCol="0" anchor="t">
            <a:spAutoFit/>
          </a:bodyPr>
          <a:lstStyle/>
          <a:p>
            <a:pPr algn="just">
              <a:lnSpc>
                <a:spcPts val="2520"/>
              </a:lnSpc>
              <a:spcBef>
                <a:spcPct val="0"/>
              </a:spcBef>
            </a:pPr>
            <a:r>
              <a:rPr lang="en-US" sz="1800">
                <a:solidFill>
                  <a:srgbClr val="0D0A1E"/>
                </a:solidFill>
                <a:latin typeface="HK Grotesk Pro Bold"/>
              </a:rPr>
              <a:t>08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3263</Words>
  <Application>Microsoft Macintosh PowerPoint</Application>
  <PresentationFormat>Custom</PresentationFormat>
  <Paragraphs>221</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HK Grotesk Pro Medium</vt:lpstr>
      <vt:lpstr>HK Grotesk Pro Bold</vt:lpstr>
      <vt:lpstr>Arial</vt:lpstr>
      <vt:lpstr>Anton</vt:lpstr>
      <vt:lpstr>Calibri</vt:lpstr>
      <vt:lpstr>HK Grotesk Pro</vt:lpstr>
      <vt:lpstr>HK Grotesk Pro Medium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Hemp Startup Pitch Deck Template </dc:title>
  <cp:lastModifiedBy>Wilson Kello</cp:lastModifiedBy>
  <cp:revision>3</cp:revision>
  <dcterms:created xsi:type="dcterms:W3CDTF">2006-08-16T00:00:00Z</dcterms:created>
  <dcterms:modified xsi:type="dcterms:W3CDTF">2023-12-02T01:21:07Z</dcterms:modified>
  <dc:identifier>DAFvFCW34sc</dc:identifier>
</cp:coreProperties>
</file>